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73"/>
  </p:notesMasterIdLst>
  <p:sldIdLst>
    <p:sldId id="256" r:id="rId2"/>
    <p:sldId id="330" r:id="rId3"/>
    <p:sldId id="332" r:id="rId4"/>
    <p:sldId id="333" r:id="rId5"/>
    <p:sldId id="334" r:id="rId6"/>
    <p:sldId id="335" r:id="rId7"/>
    <p:sldId id="336" r:id="rId8"/>
    <p:sldId id="354" r:id="rId9"/>
    <p:sldId id="355" r:id="rId10"/>
    <p:sldId id="331" r:id="rId11"/>
    <p:sldId id="337" r:id="rId12"/>
    <p:sldId id="338" r:id="rId13"/>
    <p:sldId id="322" r:id="rId14"/>
    <p:sldId id="339" r:id="rId15"/>
    <p:sldId id="340" r:id="rId16"/>
    <p:sldId id="356" r:id="rId17"/>
    <p:sldId id="341" r:id="rId18"/>
    <p:sldId id="342" r:id="rId19"/>
    <p:sldId id="343" r:id="rId20"/>
    <p:sldId id="344" r:id="rId21"/>
    <p:sldId id="345" r:id="rId22"/>
    <p:sldId id="346" r:id="rId23"/>
    <p:sldId id="357" r:id="rId24"/>
    <p:sldId id="347" r:id="rId25"/>
    <p:sldId id="348" r:id="rId26"/>
    <p:sldId id="349" r:id="rId27"/>
    <p:sldId id="350" r:id="rId28"/>
    <p:sldId id="351" r:id="rId29"/>
    <p:sldId id="352" r:id="rId30"/>
    <p:sldId id="353" r:id="rId31"/>
    <p:sldId id="358" r:id="rId32"/>
    <p:sldId id="359" r:id="rId33"/>
    <p:sldId id="360" r:id="rId34"/>
    <p:sldId id="361" r:id="rId35"/>
    <p:sldId id="362" r:id="rId36"/>
    <p:sldId id="363" r:id="rId37"/>
    <p:sldId id="364" r:id="rId38"/>
    <p:sldId id="365" r:id="rId39"/>
    <p:sldId id="366" r:id="rId40"/>
    <p:sldId id="367" r:id="rId41"/>
    <p:sldId id="368" r:id="rId42"/>
    <p:sldId id="369" r:id="rId43"/>
    <p:sldId id="370" r:id="rId44"/>
    <p:sldId id="371" r:id="rId45"/>
    <p:sldId id="372" r:id="rId46"/>
    <p:sldId id="373" r:id="rId47"/>
    <p:sldId id="374" r:id="rId48"/>
    <p:sldId id="375" r:id="rId49"/>
    <p:sldId id="376" r:id="rId50"/>
    <p:sldId id="377" r:id="rId51"/>
    <p:sldId id="378" r:id="rId52"/>
    <p:sldId id="379" r:id="rId53"/>
    <p:sldId id="380" r:id="rId54"/>
    <p:sldId id="381" r:id="rId55"/>
    <p:sldId id="382" r:id="rId56"/>
    <p:sldId id="383" r:id="rId57"/>
    <p:sldId id="384" r:id="rId58"/>
    <p:sldId id="385" r:id="rId59"/>
    <p:sldId id="386" r:id="rId60"/>
    <p:sldId id="388" r:id="rId61"/>
    <p:sldId id="389" r:id="rId62"/>
    <p:sldId id="325" r:id="rId63"/>
    <p:sldId id="390" r:id="rId64"/>
    <p:sldId id="326" r:id="rId65"/>
    <p:sldId id="391" r:id="rId66"/>
    <p:sldId id="328" r:id="rId67"/>
    <p:sldId id="392" r:id="rId68"/>
    <p:sldId id="393" r:id="rId69"/>
    <p:sldId id="394" r:id="rId70"/>
    <p:sldId id="395" r:id="rId71"/>
    <p:sldId id="396" r:id="rId72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83A9"/>
    <a:srgbClr val="39BAE8"/>
    <a:srgbClr val="42BDE9"/>
    <a:srgbClr val="FFBFBE"/>
    <a:srgbClr val="92D9F2"/>
    <a:srgbClr val="E6E6E6"/>
    <a:srgbClr val="FCBA40"/>
    <a:srgbClr val="FFDA93"/>
    <a:srgbClr val="FFC0BE"/>
    <a:srgbClr val="76BF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68" autoAdjust="0"/>
    <p:restoredTop sz="96201" autoAdjust="0"/>
  </p:normalViewPr>
  <p:slideViewPr>
    <p:cSldViewPr snapToGrid="0">
      <p:cViewPr varScale="1">
        <p:scale>
          <a:sx n="86" d="100"/>
          <a:sy n="86" d="100"/>
        </p:scale>
        <p:origin x="1382" y="8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6D8963-CFCD-4740-AF60-049850373CDF}" type="datetimeFigureOut">
              <a:rPr lang="zh-CN" altLang="en-US" smtClean="0"/>
              <a:t>2018/11/14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E6FDB6-6D2B-46C1-9FA1-D82906A37C3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采用不同的特征表达形式可以构造出不同的滤波组</a:t>
            </a:r>
          </a:p>
        </p:txBody>
      </p:sp>
    </p:spTree>
    <p:extLst>
      <p:ext uri="{BB962C8B-B14F-4D97-AF65-F5344CB8AC3E}">
        <p14:creationId xmlns:p14="http://schemas.microsoft.com/office/powerpoint/2010/main" val="750621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采用不同的特征表达形式可以构造出不同的滤波组</a:t>
            </a:r>
          </a:p>
        </p:txBody>
      </p:sp>
    </p:spTree>
    <p:extLst>
      <p:ext uri="{BB962C8B-B14F-4D97-AF65-F5344CB8AC3E}">
        <p14:creationId xmlns:p14="http://schemas.microsoft.com/office/powerpoint/2010/main" val="42670749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采用不同的特征表达形式可以构造出不同的滤波组</a:t>
            </a:r>
          </a:p>
        </p:txBody>
      </p:sp>
    </p:spTree>
    <p:extLst>
      <p:ext uri="{BB962C8B-B14F-4D97-AF65-F5344CB8AC3E}">
        <p14:creationId xmlns:p14="http://schemas.microsoft.com/office/powerpoint/2010/main" val="27057954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采用不同的特征表达形式可以构造出不同的滤波组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采用不同的特征表达形式可以构造出不同的滤波组</a:t>
            </a:r>
          </a:p>
        </p:txBody>
      </p:sp>
    </p:spTree>
    <p:extLst>
      <p:ext uri="{BB962C8B-B14F-4D97-AF65-F5344CB8AC3E}">
        <p14:creationId xmlns:p14="http://schemas.microsoft.com/office/powerpoint/2010/main" val="6571754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采用不同的特征表达形式可以构造出不同的滤波组</a:t>
            </a:r>
          </a:p>
        </p:txBody>
      </p:sp>
    </p:spTree>
    <p:extLst>
      <p:ext uri="{BB962C8B-B14F-4D97-AF65-F5344CB8AC3E}">
        <p14:creationId xmlns:p14="http://schemas.microsoft.com/office/powerpoint/2010/main" val="14610998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采用不同的特征表达形式可以构造出不同的滤波组</a:t>
            </a:r>
          </a:p>
        </p:txBody>
      </p:sp>
    </p:spTree>
    <p:extLst>
      <p:ext uri="{BB962C8B-B14F-4D97-AF65-F5344CB8AC3E}">
        <p14:creationId xmlns:p14="http://schemas.microsoft.com/office/powerpoint/2010/main" val="12171691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采用不同的特征表达形式可以构造出不同的滤波组</a:t>
            </a:r>
          </a:p>
        </p:txBody>
      </p:sp>
    </p:spTree>
    <p:extLst>
      <p:ext uri="{BB962C8B-B14F-4D97-AF65-F5344CB8AC3E}">
        <p14:creationId xmlns:p14="http://schemas.microsoft.com/office/powerpoint/2010/main" val="83061641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采用不同的特征表达形式可以构造出不同的滤波组</a:t>
            </a:r>
          </a:p>
        </p:txBody>
      </p:sp>
    </p:spTree>
    <p:extLst>
      <p:ext uri="{BB962C8B-B14F-4D97-AF65-F5344CB8AC3E}">
        <p14:creationId xmlns:p14="http://schemas.microsoft.com/office/powerpoint/2010/main" val="206814910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采用不同的特征表达形式可以构造出不同的滤波组</a:t>
            </a:r>
          </a:p>
        </p:txBody>
      </p:sp>
    </p:spTree>
    <p:extLst>
      <p:ext uri="{BB962C8B-B14F-4D97-AF65-F5344CB8AC3E}">
        <p14:creationId xmlns:p14="http://schemas.microsoft.com/office/powerpoint/2010/main" val="9056981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采用不同的特征表达形式可以构造出不同的滤波组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采用不同的特征表达形式可以构造出不同的滤波组</a:t>
            </a:r>
          </a:p>
        </p:txBody>
      </p:sp>
    </p:spTree>
    <p:extLst>
      <p:ext uri="{BB962C8B-B14F-4D97-AF65-F5344CB8AC3E}">
        <p14:creationId xmlns:p14="http://schemas.microsoft.com/office/powerpoint/2010/main" val="319731858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采用不同的特征表达形式可以构造出不同的滤波组</a:t>
            </a:r>
          </a:p>
        </p:txBody>
      </p:sp>
    </p:spTree>
    <p:extLst>
      <p:ext uri="{BB962C8B-B14F-4D97-AF65-F5344CB8AC3E}">
        <p14:creationId xmlns:p14="http://schemas.microsoft.com/office/powerpoint/2010/main" val="387337938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采用不同的特征表达形式可以构造出不同的滤波组</a:t>
            </a:r>
          </a:p>
        </p:txBody>
      </p:sp>
    </p:spTree>
    <p:extLst>
      <p:ext uri="{BB962C8B-B14F-4D97-AF65-F5344CB8AC3E}">
        <p14:creationId xmlns:p14="http://schemas.microsoft.com/office/powerpoint/2010/main" val="94139833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采用不同的特征表达形式可以构造出不同的滤波组</a:t>
            </a:r>
          </a:p>
        </p:txBody>
      </p:sp>
    </p:spTree>
    <p:extLst>
      <p:ext uri="{BB962C8B-B14F-4D97-AF65-F5344CB8AC3E}">
        <p14:creationId xmlns:p14="http://schemas.microsoft.com/office/powerpoint/2010/main" val="138106280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采用不同的特征表达形式可以构造出不同的滤波组</a:t>
            </a:r>
          </a:p>
        </p:txBody>
      </p:sp>
    </p:spTree>
    <p:extLst>
      <p:ext uri="{BB962C8B-B14F-4D97-AF65-F5344CB8AC3E}">
        <p14:creationId xmlns:p14="http://schemas.microsoft.com/office/powerpoint/2010/main" val="206134713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采用不同的特征表达形式可以构造出不同的滤波组</a:t>
            </a:r>
          </a:p>
        </p:txBody>
      </p:sp>
    </p:spTree>
    <p:extLst>
      <p:ext uri="{BB962C8B-B14F-4D97-AF65-F5344CB8AC3E}">
        <p14:creationId xmlns:p14="http://schemas.microsoft.com/office/powerpoint/2010/main" val="402689392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采用不同的特征表达形式可以构造出不同的滤波组</a:t>
            </a:r>
          </a:p>
        </p:txBody>
      </p:sp>
    </p:spTree>
    <p:extLst>
      <p:ext uri="{BB962C8B-B14F-4D97-AF65-F5344CB8AC3E}">
        <p14:creationId xmlns:p14="http://schemas.microsoft.com/office/powerpoint/2010/main" val="290368027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采用不同的特征表达形式可以构造出不同的滤波组</a:t>
            </a:r>
          </a:p>
        </p:txBody>
      </p:sp>
    </p:spTree>
    <p:extLst>
      <p:ext uri="{BB962C8B-B14F-4D97-AF65-F5344CB8AC3E}">
        <p14:creationId xmlns:p14="http://schemas.microsoft.com/office/powerpoint/2010/main" val="152006228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采用不同的特征表达形式可以构造出不同的滤波组</a:t>
            </a:r>
          </a:p>
        </p:txBody>
      </p:sp>
    </p:spTree>
    <p:extLst>
      <p:ext uri="{BB962C8B-B14F-4D97-AF65-F5344CB8AC3E}">
        <p14:creationId xmlns:p14="http://schemas.microsoft.com/office/powerpoint/2010/main" val="416613962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采用不同的特征表达形式可以构造出不同的滤波组</a:t>
            </a:r>
          </a:p>
        </p:txBody>
      </p:sp>
    </p:spTree>
    <p:extLst>
      <p:ext uri="{BB962C8B-B14F-4D97-AF65-F5344CB8AC3E}">
        <p14:creationId xmlns:p14="http://schemas.microsoft.com/office/powerpoint/2010/main" val="33811019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采用不同的特征表达形式可以构造出不同的滤波组</a:t>
            </a:r>
          </a:p>
        </p:txBody>
      </p:sp>
    </p:spTree>
    <p:extLst>
      <p:ext uri="{BB962C8B-B14F-4D97-AF65-F5344CB8AC3E}">
        <p14:creationId xmlns:p14="http://schemas.microsoft.com/office/powerpoint/2010/main" val="174522328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采用不同的特征表达形式可以构造出不同的滤波组</a:t>
            </a:r>
          </a:p>
        </p:txBody>
      </p:sp>
    </p:spTree>
    <p:extLst>
      <p:ext uri="{BB962C8B-B14F-4D97-AF65-F5344CB8AC3E}">
        <p14:creationId xmlns:p14="http://schemas.microsoft.com/office/powerpoint/2010/main" val="186887440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采用不同的特征表达形式可以构造出不同的滤波组</a:t>
            </a:r>
          </a:p>
        </p:txBody>
      </p:sp>
    </p:spTree>
    <p:extLst>
      <p:ext uri="{BB962C8B-B14F-4D97-AF65-F5344CB8AC3E}">
        <p14:creationId xmlns:p14="http://schemas.microsoft.com/office/powerpoint/2010/main" val="363866092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采用不同的特征表达形式可以构造出不同的滤波组</a:t>
            </a:r>
          </a:p>
        </p:txBody>
      </p:sp>
    </p:spTree>
    <p:extLst>
      <p:ext uri="{BB962C8B-B14F-4D97-AF65-F5344CB8AC3E}">
        <p14:creationId xmlns:p14="http://schemas.microsoft.com/office/powerpoint/2010/main" val="365954372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采用不同的特征表达形式可以构造出不同的滤波组</a:t>
            </a:r>
          </a:p>
        </p:txBody>
      </p:sp>
    </p:spTree>
    <p:extLst>
      <p:ext uri="{BB962C8B-B14F-4D97-AF65-F5344CB8AC3E}">
        <p14:creationId xmlns:p14="http://schemas.microsoft.com/office/powerpoint/2010/main" val="270793336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采用不同的特征表达形式可以构造出不同的滤波组</a:t>
            </a:r>
          </a:p>
        </p:txBody>
      </p:sp>
    </p:spTree>
    <p:extLst>
      <p:ext uri="{BB962C8B-B14F-4D97-AF65-F5344CB8AC3E}">
        <p14:creationId xmlns:p14="http://schemas.microsoft.com/office/powerpoint/2010/main" val="358792387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采用不同的特征表达形式可以构造出不同的滤波组</a:t>
            </a:r>
          </a:p>
        </p:txBody>
      </p:sp>
    </p:spTree>
    <p:extLst>
      <p:ext uri="{BB962C8B-B14F-4D97-AF65-F5344CB8AC3E}">
        <p14:creationId xmlns:p14="http://schemas.microsoft.com/office/powerpoint/2010/main" val="134776487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采用不同的特征表达形式可以构造出不同的滤波组</a:t>
            </a:r>
          </a:p>
        </p:txBody>
      </p:sp>
    </p:spTree>
    <p:extLst>
      <p:ext uri="{BB962C8B-B14F-4D97-AF65-F5344CB8AC3E}">
        <p14:creationId xmlns:p14="http://schemas.microsoft.com/office/powerpoint/2010/main" val="221805393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采用不同的特征表达形式可以构造出不同的滤波组</a:t>
            </a:r>
          </a:p>
        </p:txBody>
      </p:sp>
    </p:spTree>
    <p:extLst>
      <p:ext uri="{BB962C8B-B14F-4D97-AF65-F5344CB8AC3E}">
        <p14:creationId xmlns:p14="http://schemas.microsoft.com/office/powerpoint/2010/main" val="424345303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采用不同的特征表达形式可以构造出不同的滤波组</a:t>
            </a:r>
          </a:p>
        </p:txBody>
      </p:sp>
    </p:spTree>
    <p:extLst>
      <p:ext uri="{BB962C8B-B14F-4D97-AF65-F5344CB8AC3E}">
        <p14:creationId xmlns:p14="http://schemas.microsoft.com/office/powerpoint/2010/main" val="399880936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采用不同的特征表达形式可以构造出不同的滤波组</a:t>
            </a:r>
          </a:p>
        </p:txBody>
      </p:sp>
    </p:spTree>
    <p:extLst>
      <p:ext uri="{BB962C8B-B14F-4D97-AF65-F5344CB8AC3E}">
        <p14:creationId xmlns:p14="http://schemas.microsoft.com/office/powerpoint/2010/main" val="37512560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采用不同的特征表达形式可以构造出不同的滤波组</a:t>
            </a:r>
          </a:p>
        </p:txBody>
      </p:sp>
    </p:spTree>
    <p:extLst>
      <p:ext uri="{BB962C8B-B14F-4D97-AF65-F5344CB8AC3E}">
        <p14:creationId xmlns:p14="http://schemas.microsoft.com/office/powerpoint/2010/main" val="301744664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采用不同的特征表达形式可以构造出不同的滤波组</a:t>
            </a:r>
          </a:p>
        </p:txBody>
      </p:sp>
    </p:spTree>
    <p:extLst>
      <p:ext uri="{BB962C8B-B14F-4D97-AF65-F5344CB8AC3E}">
        <p14:creationId xmlns:p14="http://schemas.microsoft.com/office/powerpoint/2010/main" val="42618745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采用不同的特征表达形式可以构造出不同的滤波组</a:t>
            </a:r>
          </a:p>
        </p:txBody>
      </p:sp>
    </p:spTree>
    <p:extLst>
      <p:ext uri="{BB962C8B-B14F-4D97-AF65-F5344CB8AC3E}">
        <p14:creationId xmlns:p14="http://schemas.microsoft.com/office/powerpoint/2010/main" val="86535337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采用不同的特征表达形式可以构造出不同的滤波组</a:t>
            </a:r>
          </a:p>
        </p:txBody>
      </p:sp>
    </p:spTree>
    <p:extLst>
      <p:ext uri="{BB962C8B-B14F-4D97-AF65-F5344CB8AC3E}">
        <p14:creationId xmlns:p14="http://schemas.microsoft.com/office/powerpoint/2010/main" val="110704336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采用不同的特征表达形式可以构造出不同的滤波组</a:t>
            </a:r>
          </a:p>
        </p:txBody>
      </p:sp>
    </p:spTree>
    <p:extLst>
      <p:ext uri="{BB962C8B-B14F-4D97-AF65-F5344CB8AC3E}">
        <p14:creationId xmlns:p14="http://schemas.microsoft.com/office/powerpoint/2010/main" val="411243824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采用不同的特征表达形式可以构造出不同的滤波组</a:t>
            </a:r>
          </a:p>
        </p:txBody>
      </p:sp>
    </p:spTree>
    <p:extLst>
      <p:ext uri="{BB962C8B-B14F-4D97-AF65-F5344CB8AC3E}">
        <p14:creationId xmlns:p14="http://schemas.microsoft.com/office/powerpoint/2010/main" val="91412930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采用不同的特征表达形式可以构造出不同的滤波组</a:t>
            </a:r>
          </a:p>
        </p:txBody>
      </p:sp>
    </p:spTree>
    <p:extLst>
      <p:ext uri="{BB962C8B-B14F-4D97-AF65-F5344CB8AC3E}">
        <p14:creationId xmlns:p14="http://schemas.microsoft.com/office/powerpoint/2010/main" val="106153039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采用不同的特征表达形式可以构造出不同的滤波组</a:t>
            </a:r>
          </a:p>
        </p:txBody>
      </p:sp>
    </p:spTree>
    <p:extLst>
      <p:ext uri="{BB962C8B-B14F-4D97-AF65-F5344CB8AC3E}">
        <p14:creationId xmlns:p14="http://schemas.microsoft.com/office/powerpoint/2010/main" val="55366092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采用不同的特征表达形式可以构造出不同的滤波组</a:t>
            </a:r>
          </a:p>
        </p:txBody>
      </p:sp>
    </p:spTree>
    <p:extLst>
      <p:ext uri="{BB962C8B-B14F-4D97-AF65-F5344CB8AC3E}">
        <p14:creationId xmlns:p14="http://schemas.microsoft.com/office/powerpoint/2010/main" val="301852242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采用不同的特征表达形式可以构造出不同的滤波组</a:t>
            </a:r>
          </a:p>
        </p:txBody>
      </p:sp>
    </p:spTree>
    <p:extLst>
      <p:ext uri="{BB962C8B-B14F-4D97-AF65-F5344CB8AC3E}">
        <p14:creationId xmlns:p14="http://schemas.microsoft.com/office/powerpoint/2010/main" val="52173278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采用不同的特征表达形式可以构造出不同的滤波组</a:t>
            </a:r>
          </a:p>
        </p:txBody>
      </p:sp>
    </p:spTree>
    <p:extLst>
      <p:ext uri="{BB962C8B-B14F-4D97-AF65-F5344CB8AC3E}">
        <p14:creationId xmlns:p14="http://schemas.microsoft.com/office/powerpoint/2010/main" val="6855097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采用不同的特征表达形式可以构造出不同的滤波组</a:t>
            </a:r>
          </a:p>
        </p:txBody>
      </p:sp>
    </p:spTree>
    <p:extLst>
      <p:ext uri="{BB962C8B-B14F-4D97-AF65-F5344CB8AC3E}">
        <p14:creationId xmlns:p14="http://schemas.microsoft.com/office/powerpoint/2010/main" val="198621577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采用不同的特征表达形式可以构造出不同的滤波组</a:t>
            </a:r>
          </a:p>
        </p:txBody>
      </p:sp>
    </p:spTree>
    <p:extLst>
      <p:ext uri="{BB962C8B-B14F-4D97-AF65-F5344CB8AC3E}">
        <p14:creationId xmlns:p14="http://schemas.microsoft.com/office/powerpoint/2010/main" val="32698256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采用不同的特征表达形式可以构造出不同的滤波组</a:t>
            </a:r>
          </a:p>
        </p:txBody>
      </p:sp>
    </p:spTree>
    <p:extLst>
      <p:ext uri="{BB962C8B-B14F-4D97-AF65-F5344CB8AC3E}">
        <p14:creationId xmlns:p14="http://schemas.microsoft.com/office/powerpoint/2010/main" val="411696523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采用不同的特征表达形式可以构造出不同的滤波组</a:t>
            </a:r>
          </a:p>
        </p:txBody>
      </p:sp>
    </p:spTree>
    <p:extLst>
      <p:ext uri="{BB962C8B-B14F-4D97-AF65-F5344CB8AC3E}">
        <p14:creationId xmlns:p14="http://schemas.microsoft.com/office/powerpoint/2010/main" val="3576812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采用不同的特征表达形式可以构造出不同的滤波组</a:t>
            </a:r>
          </a:p>
        </p:txBody>
      </p:sp>
    </p:spTree>
    <p:extLst>
      <p:ext uri="{BB962C8B-B14F-4D97-AF65-F5344CB8AC3E}">
        <p14:creationId xmlns:p14="http://schemas.microsoft.com/office/powerpoint/2010/main" val="249032186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采用不同的特征表达形式可以构造出不同的滤波组</a:t>
            </a:r>
          </a:p>
        </p:txBody>
      </p:sp>
    </p:spTree>
    <p:extLst>
      <p:ext uri="{BB962C8B-B14F-4D97-AF65-F5344CB8AC3E}">
        <p14:creationId xmlns:p14="http://schemas.microsoft.com/office/powerpoint/2010/main" val="410228988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采用不同的特征表达形式可以构造出不同的滤波组</a:t>
            </a:r>
          </a:p>
        </p:txBody>
      </p:sp>
    </p:spTree>
    <p:extLst>
      <p:ext uri="{BB962C8B-B14F-4D97-AF65-F5344CB8AC3E}">
        <p14:creationId xmlns:p14="http://schemas.microsoft.com/office/powerpoint/2010/main" val="69520969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采用不同的特征表达形式可以构造出不同的滤波组</a:t>
            </a:r>
          </a:p>
        </p:txBody>
      </p:sp>
    </p:spTree>
    <p:extLst>
      <p:ext uri="{BB962C8B-B14F-4D97-AF65-F5344CB8AC3E}">
        <p14:creationId xmlns:p14="http://schemas.microsoft.com/office/powerpoint/2010/main" val="263844288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采用不同的特征表达形式可以构造出不同的滤波组</a:t>
            </a:r>
          </a:p>
        </p:txBody>
      </p:sp>
    </p:spTree>
    <p:extLst>
      <p:ext uri="{BB962C8B-B14F-4D97-AF65-F5344CB8AC3E}">
        <p14:creationId xmlns:p14="http://schemas.microsoft.com/office/powerpoint/2010/main" val="197470833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采用不同的特征表达形式可以构造出不同的滤波组</a:t>
            </a:r>
          </a:p>
        </p:txBody>
      </p:sp>
    </p:spTree>
    <p:extLst>
      <p:ext uri="{BB962C8B-B14F-4D97-AF65-F5344CB8AC3E}">
        <p14:creationId xmlns:p14="http://schemas.microsoft.com/office/powerpoint/2010/main" val="22441292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采用不同的特征表达形式可以构造出不同的滤波组</a:t>
            </a:r>
          </a:p>
        </p:txBody>
      </p:sp>
    </p:spTree>
    <p:extLst>
      <p:ext uri="{BB962C8B-B14F-4D97-AF65-F5344CB8AC3E}">
        <p14:creationId xmlns:p14="http://schemas.microsoft.com/office/powerpoint/2010/main" val="35395996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采用不同的特征表达形式可以构造出不同的滤波组</a:t>
            </a:r>
          </a:p>
        </p:txBody>
      </p:sp>
    </p:spTree>
    <p:extLst>
      <p:ext uri="{BB962C8B-B14F-4D97-AF65-F5344CB8AC3E}">
        <p14:creationId xmlns:p14="http://schemas.microsoft.com/office/powerpoint/2010/main" val="26989928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采用不同的特征表达形式可以构造出不同的滤波组</a:t>
            </a:r>
          </a:p>
        </p:txBody>
      </p:sp>
    </p:spTree>
    <p:extLst>
      <p:ext uri="{BB962C8B-B14F-4D97-AF65-F5344CB8AC3E}">
        <p14:creationId xmlns:p14="http://schemas.microsoft.com/office/powerpoint/2010/main" val="8071968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采用不同的特征表达形式可以构造出不同的滤波组</a:t>
            </a:r>
          </a:p>
        </p:txBody>
      </p:sp>
    </p:spTree>
    <p:extLst>
      <p:ext uri="{BB962C8B-B14F-4D97-AF65-F5344CB8AC3E}">
        <p14:creationId xmlns:p14="http://schemas.microsoft.com/office/powerpoint/2010/main" val="27705991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采用不同的特征表达形式可以构造出不同的滤波组</a:t>
            </a:r>
          </a:p>
        </p:txBody>
      </p:sp>
    </p:spTree>
    <p:extLst>
      <p:ext uri="{BB962C8B-B14F-4D97-AF65-F5344CB8AC3E}">
        <p14:creationId xmlns:p14="http://schemas.microsoft.com/office/powerpoint/2010/main" val="24449394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gradFill>
            <a:gsLst>
              <a:gs pos="100000">
                <a:schemeClr val="accent1"/>
              </a:gs>
              <a:gs pos="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42" name="椭圆 41"/>
          <p:cNvSpPr/>
          <p:nvPr userDrawn="1"/>
        </p:nvSpPr>
        <p:spPr>
          <a:xfrm>
            <a:off x="5774005" y="715252"/>
            <a:ext cx="2647538" cy="3530051"/>
          </a:xfrm>
          <a:prstGeom prst="ellipse">
            <a:avLst/>
          </a:prstGeom>
          <a:gradFill>
            <a:gsLst>
              <a:gs pos="100000">
                <a:schemeClr val="accent4"/>
              </a:gs>
              <a:gs pos="0">
                <a:schemeClr val="accent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51" name="任意多边形: 形状 50"/>
          <p:cNvSpPr/>
          <p:nvPr userDrawn="1"/>
        </p:nvSpPr>
        <p:spPr bwMode="auto">
          <a:xfrm>
            <a:off x="0" y="1699693"/>
            <a:ext cx="9144000" cy="5158309"/>
          </a:xfrm>
          <a:custGeom>
            <a:avLst/>
            <a:gdLst>
              <a:gd name="connsiteX0" fmla="*/ 9136649 w 12192000"/>
              <a:gd name="connsiteY0" fmla="*/ 19 h 5158309"/>
              <a:gd name="connsiteX1" fmla="*/ 12127529 w 12192000"/>
              <a:gd name="connsiteY1" fmla="*/ 961461 h 5158309"/>
              <a:gd name="connsiteX2" fmla="*/ 12192000 w 12192000"/>
              <a:gd name="connsiteY2" fmla="*/ 999249 h 5158309"/>
              <a:gd name="connsiteX3" fmla="*/ 12192000 w 12192000"/>
              <a:gd name="connsiteY3" fmla="*/ 5158309 h 5158309"/>
              <a:gd name="connsiteX4" fmla="*/ 0 w 12192000"/>
              <a:gd name="connsiteY4" fmla="*/ 5158309 h 5158309"/>
              <a:gd name="connsiteX5" fmla="*/ 0 w 12192000"/>
              <a:gd name="connsiteY5" fmla="*/ 4381506 h 5158309"/>
              <a:gd name="connsiteX6" fmla="*/ 766800 w 12192000"/>
              <a:gd name="connsiteY6" fmla="*/ 4316986 h 5158309"/>
              <a:gd name="connsiteX7" fmla="*/ 8952198 w 12192000"/>
              <a:gd name="connsiteY7" fmla="*/ 2840206 h 5158309"/>
              <a:gd name="connsiteX8" fmla="*/ 8329819 w 12192000"/>
              <a:gd name="connsiteY8" fmla="*/ 1097121 h 5158309"/>
              <a:gd name="connsiteX9" fmla="*/ 8478005 w 12192000"/>
              <a:gd name="connsiteY9" fmla="*/ 73404 h 5158309"/>
              <a:gd name="connsiteX10" fmla="*/ 9136649 w 12192000"/>
              <a:gd name="connsiteY10" fmla="*/ 19 h 5158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5158309">
                <a:moveTo>
                  <a:pt x="9136649" y="19"/>
                </a:moveTo>
                <a:cubicBezTo>
                  <a:pt x="10314094" y="3991"/>
                  <a:pt x="11572111" y="642470"/>
                  <a:pt x="12127529" y="961461"/>
                </a:cubicBezTo>
                <a:lnTo>
                  <a:pt x="12192000" y="999249"/>
                </a:lnTo>
                <a:lnTo>
                  <a:pt x="12192000" y="5158309"/>
                </a:lnTo>
                <a:lnTo>
                  <a:pt x="0" y="5158309"/>
                </a:lnTo>
                <a:lnTo>
                  <a:pt x="0" y="4381506"/>
                </a:lnTo>
                <a:lnTo>
                  <a:pt x="766800" y="4316986"/>
                </a:lnTo>
                <a:cubicBezTo>
                  <a:pt x="4095417" y="4019555"/>
                  <a:pt x="7729668" y="3545741"/>
                  <a:pt x="8952198" y="2840206"/>
                </a:cubicBezTo>
                <a:cubicBezTo>
                  <a:pt x="11397259" y="1429137"/>
                  <a:pt x="8329819" y="1097121"/>
                  <a:pt x="8329819" y="1097121"/>
                </a:cubicBezTo>
                <a:cubicBezTo>
                  <a:pt x="8329819" y="1097121"/>
                  <a:pt x="6655323" y="516093"/>
                  <a:pt x="8478005" y="73404"/>
                </a:cubicBezTo>
                <a:cubicBezTo>
                  <a:pt x="8691022" y="21527"/>
                  <a:pt x="8912374" y="-737"/>
                  <a:pt x="9136649" y="19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noAutofit/>
          </a:bodyPr>
          <a:lstStyle/>
          <a:p>
            <a:endParaRPr lang="zh-CN" altLang="en-US" sz="1350"/>
          </a:p>
        </p:txBody>
      </p:sp>
      <p:sp>
        <p:nvSpPr>
          <p:cNvPr id="40" name="Freeform 9"/>
          <p:cNvSpPr/>
          <p:nvPr userDrawn="1"/>
        </p:nvSpPr>
        <p:spPr bwMode="auto">
          <a:xfrm>
            <a:off x="4018731" y="2039471"/>
            <a:ext cx="4552678" cy="3380331"/>
          </a:xfrm>
          <a:custGeom>
            <a:avLst/>
            <a:gdLst>
              <a:gd name="T0" fmla="*/ 0 w 4357"/>
              <a:gd name="T1" fmla="*/ 592 h 2429"/>
              <a:gd name="T2" fmla="*/ 3232 w 4357"/>
              <a:gd name="T3" fmla="*/ 592 h 2429"/>
              <a:gd name="T4" fmla="*/ 2777 w 4357"/>
              <a:gd name="T5" fmla="*/ 1195 h 2429"/>
              <a:gd name="T6" fmla="*/ 2621 w 4357"/>
              <a:gd name="T7" fmla="*/ 1265 h 2429"/>
              <a:gd name="T8" fmla="*/ 2848 w 4357"/>
              <a:gd name="T9" fmla="*/ 1644 h 2429"/>
              <a:gd name="T10" fmla="*/ 3040 w 4357"/>
              <a:gd name="T11" fmla="*/ 2304 h 2429"/>
              <a:gd name="T12" fmla="*/ 0 w 4357"/>
              <a:gd name="T13" fmla="*/ 2208 h 2429"/>
              <a:gd name="T14" fmla="*/ 0 w 4357"/>
              <a:gd name="T15" fmla="*/ 592 h 24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357" h="2429">
                <a:moveTo>
                  <a:pt x="0" y="592"/>
                </a:moveTo>
                <a:cubicBezTo>
                  <a:pt x="0" y="592"/>
                  <a:pt x="1964" y="0"/>
                  <a:pt x="3232" y="592"/>
                </a:cubicBezTo>
                <a:cubicBezTo>
                  <a:pt x="4357" y="1117"/>
                  <a:pt x="3079" y="1186"/>
                  <a:pt x="2777" y="1195"/>
                </a:cubicBezTo>
                <a:cubicBezTo>
                  <a:pt x="2718" y="1196"/>
                  <a:pt x="2661" y="1221"/>
                  <a:pt x="2621" y="1265"/>
                </a:cubicBezTo>
                <a:cubicBezTo>
                  <a:pt x="2553" y="1339"/>
                  <a:pt x="2523" y="1471"/>
                  <a:pt x="2848" y="1644"/>
                </a:cubicBezTo>
                <a:cubicBezTo>
                  <a:pt x="3368" y="1920"/>
                  <a:pt x="3396" y="2196"/>
                  <a:pt x="3040" y="2304"/>
                </a:cubicBezTo>
                <a:cubicBezTo>
                  <a:pt x="2629" y="2429"/>
                  <a:pt x="0" y="2208"/>
                  <a:pt x="0" y="2208"/>
                </a:cubicBezTo>
                <a:lnTo>
                  <a:pt x="0" y="592"/>
                </a:lnTo>
                <a:close/>
              </a:path>
            </a:pathLst>
          </a:custGeom>
          <a:gradFill>
            <a:gsLst>
              <a:gs pos="100000">
                <a:schemeClr val="accent2"/>
              </a:gs>
              <a:gs pos="23000">
                <a:schemeClr val="accent4"/>
              </a:gs>
            </a:gsLst>
            <a:lin ang="0" scaled="0"/>
          </a:gra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35" name="Freeform 5"/>
          <p:cNvSpPr/>
          <p:nvPr userDrawn="1"/>
        </p:nvSpPr>
        <p:spPr bwMode="auto">
          <a:xfrm>
            <a:off x="2057400" y="3636650"/>
            <a:ext cx="7086600" cy="3221350"/>
          </a:xfrm>
          <a:custGeom>
            <a:avLst/>
            <a:gdLst>
              <a:gd name="T0" fmla="*/ 0 w 4860"/>
              <a:gd name="T1" fmla="*/ 1468 h 1672"/>
              <a:gd name="T2" fmla="*/ 3924 w 4860"/>
              <a:gd name="T3" fmla="*/ 920 h 1672"/>
              <a:gd name="T4" fmla="*/ 3756 w 4860"/>
              <a:gd name="T5" fmla="*/ 416 h 1672"/>
              <a:gd name="T6" fmla="*/ 3796 w 4860"/>
              <a:gd name="T7" fmla="*/ 120 h 1672"/>
              <a:gd name="T8" fmla="*/ 4860 w 4860"/>
              <a:gd name="T9" fmla="*/ 428 h 1672"/>
              <a:gd name="T10" fmla="*/ 4860 w 4860"/>
              <a:gd name="T11" fmla="*/ 1672 h 1672"/>
              <a:gd name="T12" fmla="*/ 0 w 4860"/>
              <a:gd name="T13" fmla="*/ 1672 h 1672"/>
              <a:gd name="T14" fmla="*/ 0 w 4860"/>
              <a:gd name="T15" fmla="*/ 1468 h 16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860" h="1672">
                <a:moveTo>
                  <a:pt x="0" y="1468"/>
                </a:moveTo>
                <a:cubicBezTo>
                  <a:pt x="0" y="1468"/>
                  <a:pt x="3264" y="1328"/>
                  <a:pt x="3924" y="920"/>
                </a:cubicBezTo>
                <a:cubicBezTo>
                  <a:pt x="4584" y="512"/>
                  <a:pt x="3756" y="416"/>
                  <a:pt x="3756" y="416"/>
                </a:cubicBezTo>
                <a:cubicBezTo>
                  <a:pt x="3756" y="416"/>
                  <a:pt x="3304" y="248"/>
                  <a:pt x="3796" y="120"/>
                </a:cubicBezTo>
                <a:cubicBezTo>
                  <a:pt x="4256" y="0"/>
                  <a:pt x="4860" y="428"/>
                  <a:pt x="4860" y="428"/>
                </a:cubicBezTo>
                <a:cubicBezTo>
                  <a:pt x="4860" y="1672"/>
                  <a:pt x="4860" y="1672"/>
                  <a:pt x="4860" y="1672"/>
                </a:cubicBezTo>
                <a:cubicBezTo>
                  <a:pt x="0" y="1672"/>
                  <a:pt x="0" y="1672"/>
                  <a:pt x="0" y="1672"/>
                </a:cubicBezTo>
                <a:lnTo>
                  <a:pt x="0" y="1468"/>
                </a:lnTo>
                <a:close/>
              </a:path>
            </a:pathLst>
          </a:custGeom>
          <a:gradFill>
            <a:gsLst>
              <a:gs pos="100000">
                <a:schemeClr val="accent2"/>
              </a:gs>
              <a:gs pos="6000">
                <a:schemeClr val="bg1"/>
              </a:gs>
            </a:gsLst>
            <a:lin ang="0" scaled="0"/>
          </a:gra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29" name="任意多边形: 形状 28"/>
          <p:cNvSpPr/>
          <p:nvPr userDrawn="1"/>
        </p:nvSpPr>
        <p:spPr>
          <a:xfrm>
            <a:off x="1" y="2"/>
            <a:ext cx="3271838" cy="3919337"/>
          </a:xfrm>
          <a:custGeom>
            <a:avLst/>
            <a:gdLst>
              <a:gd name="connsiteX0" fmla="*/ 0 w 5276850"/>
              <a:gd name="connsiteY0" fmla="*/ 0 h 4740857"/>
              <a:gd name="connsiteX1" fmla="*/ 4934008 w 5276850"/>
              <a:gd name="connsiteY1" fmla="*/ 0 h 4740857"/>
              <a:gd name="connsiteX2" fmla="*/ 5018610 w 5276850"/>
              <a:gd name="connsiteY2" fmla="*/ 175624 h 4740857"/>
              <a:gd name="connsiteX3" fmla="*/ 5276850 w 5276850"/>
              <a:gd name="connsiteY3" fmla="*/ 1454732 h 4740857"/>
              <a:gd name="connsiteX4" fmla="*/ 1990725 w 5276850"/>
              <a:gd name="connsiteY4" fmla="*/ 4740857 h 4740857"/>
              <a:gd name="connsiteX5" fmla="*/ 153421 w 5276850"/>
              <a:gd name="connsiteY5" fmla="*/ 4179639 h 4740857"/>
              <a:gd name="connsiteX6" fmla="*/ 0 w 5276850"/>
              <a:gd name="connsiteY6" fmla="*/ 4064913 h 4740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76850" h="4740857">
                <a:moveTo>
                  <a:pt x="0" y="0"/>
                </a:moveTo>
                <a:lnTo>
                  <a:pt x="4934008" y="0"/>
                </a:lnTo>
                <a:lnTo>
                  <a:pt x="5018610" y="175624"/>
                </a:lnTo>
                <a:cubicBezTo>
                  <a:pt x="5184897" y="568770"/>
                  <a:pt x="5276850" y="1001013"/>
                  <a:pt x="5276850" y="1454732"/>
                </a:cubicBezTo>
                <a:cubicBezTo>
                  <a:pt x="5276850" y="3269609"/>
                  <a:pt x="3805602" y="4740857"/>
                  <a:pt x="1990725" y="4740857"/>
                </a:cubicBezTo>
                <a:cubicBezTo>
                  <a:pt x="1310146" y="4740857"/>
                  <a:pt x="677890" y="4533963"/>
                  <a:pt x="153421" y="4179639"/>
                </a:cubicBezTo>
                <a:lnTo>
                  <a:pt x="0" y="4064913"/>
                </a:lnTo>
                <a:close/>
              </a:path>
            </a:pathLst>
          </a:custGeom>
          <a:gradFill>
            <a:gsLst>
              <a:gs pos="100000">
                <a:schemeClr val="accent4"/>
              </a:gs>
              <a:gs pos="0">
                <a:schemeClr val="accent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56" name="椭圆 55"/>
          <p:cNvSpPr/>
          <p:nvPr userDrawn="1"/>
        </p:nvSpPr>
        <p:spPr>
          <a:xfrm>
            <a:off x="700986" y="3122083"/>
            <a:ext cx="1958309" cy="2611078"/>
          </a:xfrm>
          <a:prstGeom prst="ellipse">
            <a:avLst/>
          </a:prstGeom>
          <a:gradFill>
            <a:gsLst>
              <a:gs pos="100000">
                <a:schemeClr val="accent2"/>
              </a:gs>
              <a:gs pos="0">
                <a:schemeClr val="accent4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53" name="Freeform 13"/>
          <p:cNvSpPr/>
          <p:nvPr userDrawn="1"/>
        </p:nvSpPr>
        <p:spPr bwMode="auto">
          <a:xfrm>
            <a:off x="1090474" y="1088584"/>
            <a:ext cx="2570780" cy="2895623"/>
          </a:xfrm>
          <a:custGeom>
            <a:avLst/>
            <a:gdLst>
              <a:gd name="T0" fmla="*/ 1149 w 1149"/>
              <a:gd name="T1" fmla="*/ 86 h 971"/>
              <a:gd name="T2" fmla="*/ 427 w 1149"/>
              <a:gd name="T3" fmla="*/ 86 h 971"/>
              <a:gd name="T4" fmla="*/ 539 w 1149"/>
              <a:gd name="T5" fmla="*/ 300 h 971"/>
              <a:gd name="T6" fmla="*/ 254 w 1149"/>
              <a:gd name="T7" fmla="*/ 554 h 971"/>
              <a:gd name="T8" fmla="*/ 336 w 1149"/>
              <a:gd name="T9" fmla="*/ 895 h 971"/>
              <a:gd name="T10" fmla="*/ 1149 w 1149"/>
              <a:gd name="T11" fmla="*/ 895 h 971"/>
              <a:gd name="T12" fmla="*/ 1149 w 1149"/>
              <a:gd name="T13" fmla="*/ 86 h 9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49" h="971">
                <a:moveTo>
                  <a:pt x="1149" y="86"/>
                </a:moveTo>
                <a:cubicBezTo>
                  <a:pt x="1149" y="86"/>
                  <a:pt x="508" y="0"/>
                  <a:pt x="427" y="86"/>
                </a:cubicBezTo>
                <a:cubicBezTo>
                  <a:pt x="343" y="175"/>
                  <a:pt x="444" y="199"/>
                  <a:pt x="539" y="300"/>
                </a:cubicBezTo>
                <a:cubicBezTo>
                  <a:pt x="615" y="381"/>
                  <a:pt x="508" y="473"/>
                  <a:pt x="254" y="554"/>
                </a:cubicBezTo>
                <a:cubicBezTo>
                  <a:pt x="0" y="635"/>
                  <a:pt x="20" y="818"/>
                  <a:pt x="336" y="895"/>
                </a:cubicBezTo>
                <a:cubicBezTo>
                  <a:pt x="651" y="971"/>
                  <a:pt x="1149" y="895"/>
                  <a:pt x="1149" y="895"/>
                </a:cubicBezTo>
                <a:lnTo>
                  <a:pt x="1149" y="86"/>
                </a:lnTo>
                <a:close/>
              </a:path>
            </a:pathLst>
          </a:custGeom>
          <a:gradFill>
            <a:gsLst>
              <a:gs pos="100000">
                <a:schemeClr val="accent2"/>
              </a:gs>
              <a:gs pos="0">
                <a:schemeClr val="accent3"/>
              </a:gs>
            </a:gsLst>
            <a:lin ang="0" scaled="0"/>
          </a:gra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33" name="任意多边形: 形状 32"/>
          <p:cNvSpPr/>
          <p:nvPr userDrawn="1"/>
        </p:nvSpPr>
        <p:spPr>
          <a:xfrm flipV="1">
            <a:off x="0" y="4353146"/>
            <a:ext cx="5707932" cy="2504854"/>
          </a:xfrm>
          <a:custGeom>
            <a:avLst/>
            <a:gdLst>
              <a:gd name="connsiteX0" fmla="*/ 3160308 w 7610576"/>
              <a:gd name="connsiteY0" fmla="*/ 2504854 h 2504854"/>
              <a:gd name="connsiteX1" fmla="*/ 7486141 w 7610576"/>
              <a:gd name="connsiteY1" fmla="*/ 204827 h 2504854"/>
              <a:gd name="connsiteX2" fmla="*/ 7610576 w 7610576"/>
              <a:gd name="connsiteY2" fmla="*/ 0 h 2504854"/>
              <a:gd name="connsiteX3" fmla="*/ 0 w 7610576"/>
              <a:gd name="connsiteY3" fmla="*/ 0 h 2504854"/>
              <a:gd name="connsiteX4" fmla="*/ 0 w 7610576"/>
              <a:gd name="connsiteY4" fmla="*/ 1431782 h 2504854"/>
              <a:gd name="connsiteX5" fmla="*/ 243558 w 7610576"/>
              <a:gd name="connsiteY5" fmla="*/ 1613912 h 2504854"/>
              <a:gd name="connsiteX6" fmla="*/ 3160308 w 7610576"/>
              <a:gd name="connsiteY6" fmla="*/ 2504854 h 2504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610576" h="2504854">
                <a:moveTo>
                  <a:pt x="3160308" y="2504854"/>
                </a:moveTo>
                <a:cubicBezTo>
                  <a:pt x="4961025" y="2504854"/>
                  <a:pt x="6548649" y="1592499"/>
                  <a:pt x="7486141" y="204827"/>
                </a:cubicBezTo>
                <a:lnTo>
                  <a:pt x="7610576" y="0"/>
                </a:lnTo>
                <a:lnTo>
                  <a:pt x="0" y="0"/>
                </a:lnTo>
                <a:lnTo>
                  <a:pt x="0" y="1431782"/>
                </a:lnTo>
                <a:lnTo>
                  <a:pt x="243558" y="1613912"/>
                </a:lnTo>
                <a:cubicBezTo>
                  <a:pt x="1076162" y="2176407"/>
                  <a:pt x="2079878" y="2504854"/>
                  <a:pt x="3160308" y="2504854"/>
                </a:cubicBezTo>
                <a:close/>
              </a:path>
            </a:pathLst>
          </a:custGeom>
          <a:gradFill>
            <a:gsLst>
              <a:gs pos="100000">
                <a:schemeClr val="accent2"/>
              </a:gs>
              <a:gs pos="0">
                <a:schemeClr val="accent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41" name="矩形 40"/>
          <p:cNvSpPr/>
          <p:nvPr userDrawn="1"/>
        </p:nvSpPr>
        <p:spPr>
          <a:xfrm>
            <a:off x="2451597" y="992947"/>
            <a:ext cx="4240808" cy="52117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9801" name="副标题 2"/>
          <p:cNvSpPr>
            <a:spLocks noGrp="1"/>
          </p:cNvSpPr>
          <p:nvPr userDrawn="1">
            <p:ph type="subTitle" idx="1"/>
          </p:nvPr>
        </p:nvSpPr>
        <p:spPr>
          <a:xfrm>
            <a:off x="2446816" y="3120770"/>
            <a:ext cx="4240808" cy="558799"/>
          </a:xfrm>
        </p:spPr>
        <p:txBody>
          <a:bodyPr anchor="ctr">
            <a:normAutofit/>
          </a:bodyPr>
          <a:lstStyle>
            <a:lvl1pPr marL="0" indent="0" algn="ctr">
              <a:buNone/>
              <a:defRPr sz="150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9802" name="标题 1"/>
          <p:cNvSpPr>
            <a:spLocks noGrp="1"/>
          </p:cNvSpPr>
          <p:nvPr userDrawn="1">
            <p:ph type="ctrTitle"/>
          </p:nvPr>
        </p:nvSpPr>
        <p:spPr>
          <a:xfrm>
            <a:off x="2446815" y="1862835"/>
            <a:ext cx="4240808" cy="1257932"/>
          </a:xfrm>
        </p:spPr>
        <p:txBody>
          <a:bodyPr anchor="ctr">
            <a:normAutofit/>
          </a:bodyPr>
          <a:lstStyle>
            <a:lvl1pPr algn="ctr"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zh-CN" altLang="en-US" dirty="0"/>
          </a:p>
        </p:txBody>
      </p:sp>
      <p:sp>
        <p:nvSpPr>
          <p:cNvPr id="12" name="文本占位符 13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2446816" y="4530107"/>
            <a:ext cx="4240808" cy="296271"/>
          </a:xfrm>
        </p:spPr>
        <p:txBody>
          <a:bodyPr vert="horz" anchor="ctr">
            <a:noAutofit/>
          </a:bodyPr>
          <a:lstStyle>
            <a:lvl1pPr marL="0" indent="0" algn="ctr">
              <a:buNone/>
              <a:defRPr sz="1125" b="0">
                <a:solidFill>
                  <a:schemeClr val="tx1"/>
                </a:solidFill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altLang="zh-CN" dirty="0"/>
              <a:t>Signature</a:t>
            </a:r>
          </a:p>
        </p:txBody>
      </p:sp>
      <p:sp>
        <p:nvSpPr>
          <p:cNvPr id="13" name="文本占位符 13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446815" y="4847277"/>
            <a:ext cx="4240808" cy="296271"/>
          </a:xfrm>
        </p:spPr>
        <p:txBody>
          <a:bodyPr vert="horz" anchor="ctr">
            <a:noAutofit/>
          </a:bodyPr>
          <a:lstStyle>
            <a:lvl1pPr marL="0" indent="0" algn="ctr">
              <a:buNone/>
              <a:defRPr sz="1125" b="0">
                <a:solidFill>
                  <a:schemeClr val="tx1"/>
                </a:solidFill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altLang="zh-CN" dirty="0"/>
              <a:t>Date</a:t>
            </a:r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 flipH="1">
            <a:off x="0" y="0"/>
            <a:ext cx="9144000" cy="6858000"/>
          </a:xfrm>
          <a:prstGeom prst="rect">
            <a:avLst/>
          </a:prstGeom>
          <a:gradFill>
            <a:gsLst>
              <a:gs pos="100000">
                <a:schemeClr val="accent1"/>
              </a:gs>
              <a:gs pos="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0" name="标题 1"/>
          <p:cNvSpPr>
            <a:spLocks noGrp="1"/>
          </p:cNvSpPr>
          <p:nvPr userDrawn="1">
            <p:ph type="title"/>
          </p:nvPr>
        </p:nvSpPr>
        <p:spPr>
          <a:xfrm>
            <a:off x="3515995" y="2215242"/>
            <a:ext cx="4064389" cy="895350"/>
          </a:xfrm>
        </p:spPr>
        <p:txBody>
          <a:bodyPr anchor="b">
            <a:normAutofit/>
          </a:bodyPr>
          <a:lstStyle>
            <a:lvl1pPr algn="l"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zh-CN" altLang="en-US" dirty="0"/>
          </a:p>
        </p:txBody>
      </p:sp>
      <p:sp>
        <p:nvSpPr>
          <p:cNvPr id="21" name="文本占位符 2"/>
          <p:cNvSpPr>
            <a:spLocks noGrp="1"/>
          </p:cNvSpPr>
          <p:nvPr userDrawn="1">
            <p:ph type="body" idx="1"/>
          </p:nvPr>
        </p:nvSpPr>
        <p:spPr>
          <a:xfrm>
            <a:off x="3516832" y="3110595"/>
            <a:ext cx="4064389" cy="1015623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825">
                <a:solidFill>
                  <a:schemeClr val="bg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任意多边形: 形状 6"/>
          <p:cNvSpPr/>
          <p:nvPr userDrawn="1"/>
        </p:nvSpPr>
        <p:spPr bwMode="auto">
          <a:xfrm>
            <a:off x="0" y="1699693"/>
            <a:ext cx="9144000" cy="5158309"/>
          </a:xfrm>
          <a:custGeom>
            <a:avLst/>
            <a:gdLst>
              <a:gd name="connsiteX0" fmla="*/ 9136649 w 12192000"/>
              <a:gd name="connsiteY0" fmla="*/ 19 h 5158309"/>
              <a:gd name="connsiteX1" fmla="*/ 12127529 w 12192000"/>
              <a:gd name="connsiteY1" fmla="*/ 961461 h 5158309"/>
              <a:gd name="connsiteX2" fmla="*/ 12192000 w 12192000"/>
              <a:gd name="connsiteY2" fmla="*/ 999249 h 5158309"/>
              <a:gd name="connsiteX3" fmla="*/ 12192000 w 12192000"/>
              <a:gd name="connsiteY3" fmla="*/ 5158309 h 5158309"/>
              <a:gd name="connsiteX4" fmla="*/ 0 w 12192000"/>
              <a:gd name="connsiteY4" fmla="*/ 5158309 h 5158309"/>
              <a:gd name="connsiteX5" fmla="*/ 0 w 12192000"/>
              <a:gd name="connsiteY5" fmla="*/ 4381506 h 5158309"/>
              <a:gd name="connsiteX6" fmla="*/ 766800 w 12192000"/>
              <a:gd name="connsiteY6" fmla="*/ 4316986 h 5158309"/>
              <a:gd name="connsiteX7" fmla="*/ 8952198 w 12192000"/>
              <a:gd name="connsiteY7" fmla="*/ 2840206 h 5158309"/>
              <a:gd name="connsiteX8" fmla="*/ 8329819 w 12192000"/>
              <a:gd name="connsiteY8" fmla="*/ 1097121 h 5158309"/>
              <a:gd name="connsiteX9" fmla="*/ 8478005 w 12192000"/>
              <a:gd name="connsiteY9" fmla="*/ 73404 h 5158309"/>
              <a:gd name="connsiteX10" fmla="*/ 9136649 w 12192000"/>
              <a:gd name="connsiteY10" fmla="*/ 19 h 5158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5158309">
                <a:moveTo>
                  <a:pt x="9136649" y="19"/>
                </a:moveTo>
                <a:cubicBezTo>
                  <a:pt x="10314094" y="3991"/>
                  <a:pt x="11572111" y="642470"/>
                  <a:pt x="12127529" y="961461"/>
                </a:cubicBezTo>
                <a:lnTo>
                  <a:pt x="12192000" y="999249"/>
                </a:lnTo>
                <a:lnTo>
                  <a:pt x="12192000" y="5158309"/>
                </a:lnTo>
                <a:lnTo>
                  <a:pt x="0" y="5158309"/>
                </a:lnTo>
                <a:lnTo>
                  <a:pt x="0" y="4381506"/>
                </a:lnTo>
                <a:lnTo>
                  <a:pt x="766800" y="4316986"/>
                </a:lnTo>
                <a:cubicBezTo>
                  <a:pt x="4095417" y="4019555"/>
                  <a:pt x="7729668" y="3545741"/>
                  <a:pt x="8952198" y="2840206"/>
                </a:cubicBezTo>
                <a:cubicBezTo>
                  <a:pt x="11397259" y="1429137"/>
                  <a:pt x="8329819" y="1097121"/>
                  <a:pt x="8329819" y="1097121"/>
                </a:cubicBezTo>
                <a:cubicBezTo>
                  <a:pt x="8329819" y="1097121"/>
                  <a:pt x="6655323" y="516093"/>
                  <a:pt x="8478005" y="73404"/>
                </a:cubicBezTo>
                <a:cubicBezTo>
                  <a:pt x="8691022" y="21527"/>
                  <a:pt x="8912374" y="-737"/>
                  <a:pt x="9136649" y="19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noAutofit/>
          </a:bodyPr>
          <a:lstStyle/>
          <a:p>
            <a:endParaRPr lang="zh-CN" altLang="en-US" sz="1350"/>
          </a:p>
        </p:txBody>
      </p:sp>
      <p:sp>
        <p:nvSpPr>
          <p:cNvPr id="8" name="Freeform 5"/>
          <p:cNvSpPr/>
          <p:nvPr userDrawn="1"/>
        </p:nvSpPr>
        <p:spPr bwMode="auto">
          <a:xfrm>
            <a:off x="2057400" y="3636650"/>
            <a:ext cx="7086600" cy="3221350"/>
          </a:xfrm>
          <a:custGeom>
            <a:avLst/>
            <a:gdLst>
              <a:gd name="T0" fmla="*/ 0 w 4860"/>
              <a:gd name="T1" fmla="*/ 1468 h 1672"/>
              <a:gd name="T2" fmla="*/ 3924 w 4860"/>
              <a:gd name="T3" fmla="*/ 920 h 1672"/>
              <a:gd name="T4" fmla="*/ 3756 w 4860"/>
              <a:gd name="T5" fmla="*/ 416 h 1672"/>
              <a:gd name="T6" fmla="*/ 3796 w 4860"/>
              <a:gd name="T7" fmla="*/ 120 h 1672"/>
              <a:gd name="T8" fmla="*/ 4860 w 4860"/>
              <a:gd name="T9" fmla="*/ 428 h 1672"/>
              <a:gd name="T10" fmla="*/ 4860 w 4860"/>
              <a:gd name="T11" fmla="*/ 1672 h 1672"/>
              <a:gd name="T12" fmla="*/ 0 w 4860"/>
              <a:gd name="T13" fmla="*/ 1672 h 1672"/>
              <a:gd name="T14" fmla="*/ 0 w 4860"/>
              <a:gd name="T15" fmla="*/ 1468 h 16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860" h="1672">
                <a:moveTo>
                  <a:pt x="0" y="1468"/>
                </a:moveTo>
                <a:cubicBezTo>
                  <a:pt x="0" y="1468"/>
                  <a:pt x="3264" y="1328"/>
                  <a:pt x="3924" y="920"/>
                </a:cubicBezTo>
                <a:cubicBezTo>
                  <a:pt x="4584" y="512"/>
                  <a:pt x="3756" y="416"/>
                  <a:pt x="3756" y="416"/>
                </a:cubicBezTo>
                <a:cubicBezTo>
                  <a:pt x="3756" y="416"/>
                  <a:pt x="3304" y="248"/>
                  <a:pt x="3796" y="120"/>
                </a:cubicBezTo>
                <a:cubicBezTo>
                  <a:pt x="4256" y="0"/>
                  <a:pt x="4860" y="428"/>
                  <a:pt x="4860" y="428"/>
                </a:cubicBezTo>
                <a:cubicBezTo>
                  <a:pt x="4860" y="1672"/>
                  <a:pt x="4860" y="1672"/>
                  <a:pt x="4860" y="1672"/>
                </a:cubicBezTo>
                <a:cubicBezTo>
                  <a:pt x="0" y="1672"/>
                  <a:pt x="0" y="1672"/>
                  <a:pt x="0" y="1672"/>
                </a:cubicBezTo>
                <a:lnTo>
                  <a:pt x="0" y="1468"/>
                </a:lnTo>
                <a:close/>
              </a:path>
            </a:pathLst>
          </a:custGeom>
          <a:gradFill>
            <a:gsLst>
              <a:gs pos="100000">
                <a:schemeClr val="accent2"/>
              </a:gs>
              <a:gs pos="6000">
                <a:schemeClr val="bg1"/>
              </a:gs>
            </a:gsLst>
            <a:lin ang="0" scaled="0"/>
          </a:gra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9" name="任意多边形: 形状 8"/>
          <p:cNvSpPr/>
          <p:nvPr userDrawn="1"/>
        </p:nvSpPr>
        <p:spPr>
          <a:xfrm flipV="1">
            <a:off x="0" y="4353146"/>
            <a:ext cx="5707932" cy="2504854"/>
          </a:xfrm>
          <a:custGeom>
            <a:avLst/>
            <a:gdLst>
              <a:gd name="connsiteX0" fmla="*/ 3160308 w 7610576"/>
              <a:gd name="connsiteY0" fmla="*/ 2504854 h 2504854"/>
              <a:gd name="connsiteX1" fmla="*/ 7486141 w 7610576"/>
              <a:gd name="connsiteY1" fmla="*/ 204827 h 2504854"/>
              <a:gd name="connsiteX2" fmla="*/ 7610576 w 7610576"/>
              <a:gd name="connsiteY2" fmla="*/ 0 h 2504854"/>
              <a:gd name="connsiteX3" fmla="*/ 0 w 7610576"/>
              <a:gd name="connsiteY3" fmla="*/ 0 h 2504854"/>
              <a:gd name="connsiteX4" fmla="*/ 0 w 7610576"/>
              <a:gd name="connsiteY4" fmla="*/ 1431782 h 2504854"/>
              <a:gd name="connsiteX5" fmla="*/ 243558 w 7610576"/>
              <a:gd name="connsiteY5" fmla="*/ 1613912 h 2504854"/>
              <a:gd name="connsiteX6" fmla="*/ 3160308 w 7610576"/>
              <a:gd name="connsiteY6" fmla="*/ 2504854 h 2504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610576" h="2504854">
                <a:moveTo>
                  <a:pt x="3160308" y="2504854"/>
                </a:moveTo>
                <a:cubicBezTo>
                  <a:pt x="4961025" y="2504854"/>
                  <a:pt x="6548649" y="1592499"/>
                  <a:pt x="7486141" y="204827"/>
                </a:cubicBezTo>
                <a:lnTo>
                  <a:pt x="7610576" y="0"/>
                </a:lnTo>
                <a:lnTo>
                  <a:pt x="0" y="0"/>
                </a:lnTo>
                <a:lnTo>
                  <a:pt x="0" y="1431782"/>
                </a:lnTo>
                <a:lnTo>
                  <a:pt x="243558" y="1613912"/>
                </a:lnTo>
                <a:cubicBezTo>
                  <a:pt x="1076162" y="2176407"/>
                  <a:pt x="2079878" y="2504854"/>
                  <a:pt x="3160308" y="2504854"/>
                </a:cubicBezTo>
                <a:close/>
              </a:path>
            </a:pathLst>
          </a:custGeom>
          <a:gradFill>
            <a:gsLst>
              <a:gs pos="100000">
                <a:schemeClr val="accent2"/>
              </a:gs>
              <a:gs pos="0">
                <a:schemeClr val="accent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2" name="任意多边形: 形状 11"/>
          <p:cNvSpPr/>
          <p:nvPr userDrawn="1"/>
        </p:nvSpPr>
        <p:spPr>
          <a:xfrm>
            <a:off x="1" y="4"/>
            <a:ext cx="2409825" cy="2886731"/>
          </a:xfrm>
          <a:custGeom>
            <a:avLst/>
            <a:gdLst>
              <a:gd name="connsiteX0" fmla="*/ 0 w 5276850"/>
              <a:gd name="connsiteY0" fmla="*/ 0 h 4740857"/>
              <a:gd name="connsiteX1" fmla="*/ 4934008 w 5276850"/>
              <a:gd name="connsiteY1" fmla="*/ 0 h 4740857"/>
              <a:gd name="connsiteX2" fmla="*/ 5018610 w 5276850"/>
              <a:gd name="connsiteY2" fmla="*/ 175624 h 4740857"/>
              <a:gd name="connsiteX3" fmla="*/ 5276850 w 5276850"/>
              <a:gd name="connsiteY3" fmla="*/ 1454732 h 4740857"/>
              <a:gd name="connsiteX4" fmla="*/ 1990725 w 5276850"/>
              <a:gd name="connsiteY4" fmla="*/ 4740857 h 4740857"/>
              <a:gd name="connsiteX5" fmla="*/ 153421 w 5276850"/>
              <a:gd name="connsiteY5" fmla="*/ 4179639 h 4740857"/>
              <a:gd name="connsiteX6" fmla="*/ 0 w 5276850"/>
              <a:gd name="connsiteY6" fmla="*/ 4064913 h 4740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76850" h="4740857">
                <a:moveTo>
                  <a:pt x="0" y="0"/>
                </a:moveTo>
                <a:lnTo>
                  <a:pt x="4934008" y="0"/>
                </a:lnTo>
                <a:lnTo>
                  <a:pt x="5018610" y="175624"/>
                </a:lnTo>
                <a:cubicBezTo>
                  <a:pt x="5184897" y="568770"/>
                  <a:pt x="5276850" y="1001013"/>
                  <a:pt x="5276850" y="1454732"/>
                </a:cubicBezTo>
                <a:cubicBezTo>
                  <a:pt x="5276850" y="3269609"/>
                  <a:pt x="3805602" y="4740857"/>
                  <a:pt x="1990725" y="4740857"/>
                </a:cubicBezTo>
                <a:cubicBezTo>
                  <a:pt x="1310146" y="4740857"/>
                  <a:pt x="677890" y="4533963"/>
                  <a:pt x="153421" y="4179639"/>
                </a:cubicBezTo>
                <a:lnTo>
                  <a:pt x="0" y="4064913"/>
                </a:lnTo>
                <a:close/>
              </a:path>
            </a:pathLst>
          </a:custGeom>
          <a:gradFill>
            <a:gsLst>
              <a:gs pos="100000">
                <a:schemeClr val="accent4"/>
              </a:gs>
              <a:gs pos="0">
                <a:schemeClr val="accent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  <a:t>2018/11/14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www.islide.cc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8" name="内容占位符 7"/>
          <p:cNvSpPr>
            <a:spLocks noGrp="1"/>
          </p:cNvSpPr>
          <p:nvPr>
            <p:ph sz="quarter" idx="13"/>
          </p:nvPr>
        </p:nvSpPr>
        <p:spPr>
          <a:xfrm>
            <a:off x="502444" y="1130302"/>
            <a:ext cx="8137922" cy="500697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altLang="zh-CN" dirty="0"/>
              <a:t>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 userDrawn="1">
  <p:cSld name="仅标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  <a:t>2018/11/14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www.islide.cc</a:t>
            </a:r>
            <a:endParaRPr lang="zh-CN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 flipH="1">
            <a:off x="0" y="4"/>
            <a:ext cx="9144000" cy="6857999"/>
            <a:chOff x="0" y="1"/>
            <a:chExt cx="12192000" cy="6857999"/>
          </a:xfrm>
        </p:grpSpPr>
        <p:sp>
          <p:nvSpPr>
            <p:cNvPr id="5" name="椭圆 4"/>
            <p:cNvSpPr/>
            <p:nvPr userDrawn="1"/>
          </p:nvSpPr>
          <p:spPr>
            <a:xfrm>
              <a:off x="7698671" y="715249"/>
              <a:ext cx="3530051" cy="3530051"/>
            </a:xfrm>
            <a:prstGeom prst="ellipse">
              <a:avLst/>
            </a:prstGeom>
            <a:gradFill>
              <a:gsLst>
                <a:gs pos="100000">
                  <a:schemeClr val="accent4"/>
                </a:gs>
                <a:gs pos="0">
                  <a:schemeClr val="accent3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7" name="任意多边形: 形状 6"/>
            <p:cNvSpPr/>
            <p:nvPr userDrawn="1"/>
          </p:nvSpPr>
          <p:spPr bwMode="auto">
            <a:xfrm>
              <a:off x="0" y="1699690"/>
              <a:ext cx="12192000" cy="5158309"/>
            </a:xfrm>
            <a:custGeom>
              <a:avLst/>
              <a:gdLst>
                <a:gd name="connsiteX0" fmla="*/ 9136649 w 12192000"/>
                <a:gd name="connsiteY0" fmla="*/ 19 h 5158309"/>
                <a:gd name="connsiteX1" fmla="*/ 12127529 w 12192000"/>
                <a:gd name="connsiteY1" fmla="*/ 961461 h 5158309"/>
                <a:gd name="connsiteX2" fmla="*/ 12192000 w 12192000"/>
                <a:gd name="connsiteY2" fmla="*/ 999249 h 5158309"/>
                <a:gd name="connsiteX3" fmla="*/ 12192000 w 12192000"/>
                <a:gd name="connsiteY3" fmla="*/ 5158309 h 5158309"/>
                <a:gd name="connsiteX4" fmla="*/ 0 w 12192000"/>
                <a:gd name="connsiteY4" fmla="*/ 5158309 h 5158309"/>
                <a:gd name="connsiteX5" fmla="*/ 0 w 12192000"/>
                <a:gd name="connsiteY5" fmla="*/ 4381506 h 5158309"/>
                <a:gd name="connsiteX6" fmla="*/ 766800 w 12192000"/>
                <a:gd name="connsiteY6" fmla="*/ 4316986 h 5158309"/>
                <a:gd name="connsiteX7" fmla="*/ 8952198 w 12192000"/>
                <a:gd name="connsiteY7" fmla="*/ 2840206 h 5158309"/>
                <a:gd name="connsiteX8" fmla="*/ 8329819 w 12192000"/>
                <a:gd name="connsiteY8" fmla="*/ 1097121 h 5158309"/>
                <a:gd name="connsiteX9" fmla="*/ 8478005 w 12192000"/>
                <a:gd name="connsiteY9" fmla="*/ 73404 h 5158309"/>
                <a:gd name="connsiteX10" fmla="*/ 9136649 w 12192000"/>
                <a:gd name="connsiteY10" fmla="*/ 19 h 5158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192000" h="5158309">
                  <a:moveTo>
                    <a:pt x="9136649" y="19"/>
                  </a:moveTo>
                  <a:cubicBezTo>
                    <a:pt x="10314094" y="3991"/>
                    <a:pt x="11572111" y="642470"/>
                    <a:pt x="12127529" y="961461"/>
                  </a:cubicBezTo>
                  <a:lnTo>
                    <a:pt x="12192000" y="999249"/>
                  </a:lnTo>
                  <a:lnTo>
                    <a:pt x="12192000" y="5158309"/>
                  </a:lnTo>
                  <a:lnTo>
                    <a:pt x="0" y="5158309"/>
                  </a:lnTo>
                  <a:lnTo>
                    <a:pt x="0" y="4381506"/>
                  </a:lnTo>
                  <a:lnTo>
                    <a:pt x="766800" y="4316986"/>
                  </a:lnTo>
                  <a:cubicBezTo>
                    <a:pt x="4095417" y="4019555"/>
                    <a:pt x="7729668" y="3545741"/>
                    <a:pt x="8952198" y="2840206"/>
                  </a:cubicBezTo>
                  <a:cubicBezTo>
                    <a:pt x="11397259" y="1429137"/>
                    <a:pt x="8329819" y="1097121"/>
                    <a:pt x="8329819" y="1097121"/>
                  </a:cubicBezTo>
                  <a:cubicBezTo>
                    <a:pt x="8329819" y="1097121"/>
                    <a:pt x="6655323" y="516093"/>
                    <a:pt x="8478005" y="73404"/>
                  </a:cubicBezTo>
                  <a:cubicBezTo>
                    <a:pt x="8691022" y="21527"/>
                    <a:pt x="8912374" y="-737"/>
                    <a:pt x="9136649" y="19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 sz="1350"/>
            </a:p>
          </p:txBody>
        </p:sp>
        <p:sp>
          <p:nvSpPr>
            <p:cNvPr id="8" name="Freeform 9"/>
            <p:cNvSpPr/>
            <p:nvPr userDrawn="1"/>
          </p:nvSpPr>
          <p:spPr bwMode="auto">
            <a:xfrm>
              <a:off x="5358307" y="2039469"/>
              <a:ext cx="6070237" cy="3380331"/>
            </a:xfrm>
            <a:custGeom>
              <a:avLst/>
              <a:gdLst>
                <a:gd name="T0" fmla="*/ 0 w 4357"/>
                <a:gd name="T1" fmla="*/ 592 h 2429"/>
                <a:gd name="T2" fmla="*/ 3232 w 4357"/>
                <a:gd name="T3" fmla="*/ 592 h 2429"/>
                <a:gd name="T4" fmla="*/ 2777 w 4357"/>
                <a:gd name="T5" fmla="*/ 1195 h 2429"/>
                <a:gd name="T6" fmla="*/ 2621 w 4357"/>
                <a:gd name="T7" fmla="*/ 1265 h 2429"/>
                <a:gd name="T8" fmla="*/ 2848 w 4357"/>
                <a:gd name="T9" fmla="*/ 1644 h 2429"/>
                <a:gd name="T10" fmla="*/ 3040 w 4357"/>
                <a:gd name="T11" fmla="*/ 2304 h 2429"/>
                <a:gd name="T12" fmla="*/ 0 w 4357"/>
                <a:gd name="T13" fmla="*/ 2208 h 2429"/>
                <a:gd name="T14" fmla="*/ 0 w 4357"/>
                <a:gd name="T15" fmla="*/ 592 h 24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357" h="2429">
                  <a:moveTo>
                    <a:pt x="0" y="592"/>
                  </a:moveTo>
                  <a:cubicBezTo>
                    <a:pt x="0" y="592"/>
                    <a:pt x="1964" y="0"/>
                    <a:pt x="3232" y="592"/>
                  </a:cubicBezTo>
                  <a:cubicBezTo>
                    <a:pt x="4357" y="1117"/>
                    <a:pt x="3079" y="1186"/>
                    <a:pt x="2777" y="1195"/>
                  </a:cubicBezTo>
                  <a:cubicBezTo>
                    <a:pt x="2718" y="1196"/>
                    <a:pt x="2661" y="1221"/>
                    <a:pt x="2621" y="1265"/>
                  </a:cubicBezTo>
                  <a:cubicBezTo>
                    <a:pt x="2553" y="1339"/>
                    <a:pt x="2523" y="1471"/>
                    <a:pt x="2848" y="1644"/>
                  </a:cubicBezTo>
                  <a:cubicBezTo>
                    <a:pt x="3368" y="1920"/>
                    <a:pt x="3396" y="2196"/>
                    <a:pt x="3040" y="2304"/>
                  </a:cubicBezTo>
                  <a:cubicBezTo>
                    <a:pt x="2629" y="2429"/>
                    <a:pt x="0" y="2208"/>
                    <a:pt x="0" y="2208"/>
                  </a:cubicBezTo>
                  <a:lnTo>
                    <a:pt x="0" y="592"/>
                  </a:lnTo>
                  <a:close/>
                </a:path>
              </a:pathLst>
            </a:custGeom>
            <a:gradFill>
              <a:gsLst>
                <a:gs pos="100000">
                  <a:schemeClr val="accent2"/>
                </a:gs>
                <a:gs pos="23000">
                  <a:schemeClr val="accent4"/>
                </a:gs>
              </a:gsLst>
              <a:lin ang="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/>
            </a:p>
          </p:txBody>
        </p:sp>
        <p:sp>
          <p:nvSpPr>
            <p:cNvPr id="9" name="Freeform 5"/>
            <p:cNvSpPr/>
            <p:nvPr userDrawn="1"/>
          </p:nvSpPr>
          <p:spPr bwMode="auto">
            <a:xfrm>
              <a:off x="2743200" y="3636650"/>
              <a:ext cx="9448800" cy="3221350"/>
            </a:xfrm>
            <a:custGeom>
              <a:avLst/>
              <a:gdLst>
                <a:gd name="T0" fmla="*/ 0 w 4860"/>
                <a:gd name="T1" fmla="*/ 1468 h 1672"/>
                <a:gd name="T2" fmla="*/ 3924 w 4860"/>
                <a:gd name="T3" fmla="*/ 920 h 1672"/>
                <a:gd name="T4" fmla="*/ 3756 w 4860"/>
                <a:gd name="T5" fmla="*/ 416 h 1672"/>
                <a:gd name="T6" fmla="*/ 3796 w 4860"/>
                <a:gd name="T7" fmla="*/ 120 h 1672"/>
                <a:gd name="T8" fmla="*/ 4860 w 4860"/>
                <a:gd name="T9" fmla="*/ 428 h 1672"/>
                <a:gd name="T10" fmla="*/ 4860 w 4860"/>
                <a:gd name="T11" fmla="*/ 1672 h 1672"/>
                <a:gd name="T12" fmla="*/ 0 w 4860"/>
                <a:gd name="T13" fmla="*/ 1672 h 1672"/>
                <a:gd name="T14" fmla="*/ 0 w 4860"/>
                <a:gd name="T15" fmla="*/ 1468 h 1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860" h="1672">
                  <a:moveTo>
                    <a:pt x="0" y="1468"/>
                  </a:moveTo>
                  <a:cubicBezTo>
                    <a:pt x="0" y="1468"/>
                    <a:pt x="3264" y="1328"/>
                    <a:pt x="3924" y="920"/>
                  </a:cubicBezTo>
                  <a:cubicBezTo>
                    <a:pt x="4584" y="512"/>
                    <a:pt x="3756" y="416"/>
                    <a:pt x="3756" y="416"/>
                  </a:cubicBezTo>
                  <a:cubicBezTo>
                    <a:pt x="3756" y="416"/>
                    <a:pt x="3304" y="248"/>
                    <a:pt x="3796" y="120"/>
                  </a:cubicBezTo>
                  <a:cubicBezTo>
                    <a:pt x="4256" y="0"/>
                    <a:pt x="4860" y="428"/>
                    <a:pt x="4860" y="428"/>
                  </a:cubicBezTo>
                  <a:cubicBezTo>
                    <a:pt x="4860" y="1672"/>
                    <a:pt x="4860" y="1672"/>
                    <a:pt x="4860" y="1672"/>
                  </a:cubicBezTo>
                  <a:cubicBezTo>
                    <a:pt x="0" y="1672"/>
                    <a:pt x="0" y="1672"/>
                    <a:pt x="0" y="1672"/>
                  </a:cubicBezTo>
                  <a:lnTo>
                    <a:pt x="0" y="1468"/>
                  </a:lnTo>
                  <a:close/>
                </a:path>
              </a:pathLst>
            </a:custGeom>
            <a:gradFill>
              <a:gsLst>
                <a:gs pos="100000">
                  <a:schemeClr val="accent2"/>
                </a:gs>
                <a:gs pos="6000">
                  <a:schemeClr val="bg1"/>
                </a:gs>
              </a:gsLst>
              <a:lin ang="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/>
            </a:p>
          </p:txBody>
        </p:sp>
        <p:sp>
          <p:nvSpPr>
            <p:cNvPr id="10" name="任意多边形: 形状 9"/>
            <p:cNvSpPr/>
            <p:nvPr userDrawn="1"/>
          </p:nvSpPr>
          <p:spPr>
            <a:xfrm>
              <a:off x="0" y="1"/>
              <a:ext cx="4362450" cy="3919337"/>
            </a:xfrm>
            <a:custGeom>
              <a:avLst/>
              <a:gdLst>
                <a:gd name="connsiteX0" fmla="*/ 0 w 5276850"/>
                <a:gd name="connsiteY0" fmla="*/ 0 h 4740857"/>
                <a:gd name="connsiteX1" fmla="*/ 4934008 w 5276850"/>
                <a:gd name="connsiteY1" fmla="*/ 0 h 4740857"/>
                <a:gd name="connsiteX2" fmla="*/ 5018610 w 5276850"/>
                <a:gd name="connsiteY2" fmla="*/ 175624 h 4740857"/>
                <a:gd name="connsiteX3" fmla="*/ 5276850 w 5276850"/>
                <a:gd name="connsiteY3" fmla="*/ 1454732 h 4740857"/>
                <a:gd name="connsiteX4" fmla="*/ 1990725 w 5276850"/>
                <a:gd name="connsiteY4" fmla="*/ 4740857 h 4740857"/>
                <a:gd name="connsiteX5" fmla="*/ 153421 w 5276850"/>
                <a:gd name="connsiteY5" fmla="*/ 4179639 h 4740857"/>
                <a:gd name="connsiteX6" fmla="*/ 0 w 5276850"/>
                <a:gd name="connsiteY6" fmla="*/ 4064913 h 4740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76850" h="4740857">
                  <a:moveTo>
                    <a:pt x="0" y="0"/>
                  </a:moveTo>
                  <a:lnTo>
                    <a:pt x="4934008" y="0"/>
                  </a:lnTo>
                  <a:lnTo>
                    <a:pt x="5018610" y="175624"/>
                  </a:lnTo>
                  <a:cubicBezTo>
                    <a:pt x="5184897" y="568770"/>
                    <a:pt x="5276850" y="1001013"/>
                    <a:pt x="5276850" y="1454732"/>
                  </a:cubicBezTo>
                  <a:cubicBezTo>
                    <a:pt x="5276850" y="3269609"/>
                    <a:pt x="3805602" y="4740857"/>
                    <a:pt x="1990725" y="4740857"/>
                  </a:cubicBezTo>
                  <a:cubicBezTo>
                    <a:pt x="1310146" y="4740857"/>
                    <a:pt x="677890" y="4533963"/>
                    <a:pt x="153421" y="4179639"/>
                  </a:cubicBezTo>
                  <a:lnTo>
                    <a:pt x="0" y="4064913"/>
                  </a:lnTo>
                  <a:close/>
                </a:path>
              </a:pathLst>
            </a:custGeom>
            <a:gradFill>
              <a:gsLst>
                <a:gs pos="100000">
                  <a:schemeClr val="accent4"/>
                </a:gs>
                <a:gs pos="0">
                  <a:schemeClr val="accent3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1" name="椭圆 10"/>
            <p:cNvSpPr/>
            <p:nvPr userDrawn="1"/>
          </p:nvSpPr>
          <p:spPr>
            <a:xfrm>
              <a:off x="934647" y="3122083"/>
              <a:ext cx="2611078" cy="2611078"/>
            </a:xfrm>
            <a:prstGeom prst="ellipse">
              <a:avLst/>
            </a:prstGeom>
            <a:gradFill>
              <a:gsLst>
                <a:gs pos="100000">
                  <a:schemeClr val="accent2"/>
                </a:gs>
                <a:gs pos="0">
                  <a:schemeClr val="accent4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2" name="Freeform 13"/>
            <p:cNvSpPr/>
            <p:nvPr userDrawn="1"/>
          </p:nvSpPr>
          <p:spPr bwMode="auto">
            <a:xfrm>
              <a:off x="1453964" y="1088581"/>
              <a:ext cx="3427706" cy="2895623"/>
            </a:xfrm>
            <a:custGeom>
              <a:avLst/>
              <a:gdLst>
                <a:gd name="T0" fmla="*/ 1149 w 1149"/>
                <a:gd name="T1" fmla="*/ 86 h 971"/>
                <a:gd name="T2" fmla="*/ 427 w 1149"/>
                <a:gd name="T3" fmla="*/ 86 h 971"/>
                <a:gd name="T4" fmla="*/ 539 w 1149"/>
                <a:gd name="T5" fmla="*/ 300 h 971"/>
                <a:gd name="T6" fmla="*/ 254 w 1149"/>
                <a:gd name="T7" fmla="*/ 554 h 971"/>
                <a:gd name="T8" fmla="*/ 336 w 1149"/>
                <a:gd name="T9" fmla="*/ 895 h 971"/>
                <a:gd name="T10" fmla="*/ 1149 w 1149"/>
                <a:gd name="T11" fmla="*/ 895 h 971"/>
                <a:gd name="T12" fmla="*/ 1149 w 1149"/>
                <a:gd name="T13" fmla="*/ 86 h 9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49" h="971">
                  <a:moveTo>
                    <a:pt x="1149" y="86"/>
                  </a:moveTo>
                  <a:cubicBezTo>
                    <a:pt x="1149" y="86"/>
                    <a:pt x="508" y="0"/>
                    <a:pt x="427" y="86"/>
                  </a:cubicBezTo>
                  <a:cubicBezTo>
                    <a:pt x="343" y="175"/>
                    <a:pt x="444" y="199"/>
                    <a:pt x="539" y="300"/>
                  </a:cubicBezTo>
                  <a:cubicBezTo>
                    <a:pt x="615" y="381"/>
                    <a:pt x="508" y="473"/>
                    <a:pt x="254" y="554"/>
                  </a:cubicBezTo>
                  <a:cubicBezTo>
                    <a:pt x="0" y="635"/>
                    <a:pt x="20" y="818"/>
                    <a:pt x="336" y="895"/>
                  </a:cubicBezTo>
                  <a:cubicBezTo>
                    <a:pt x="651" y="971"/>
                    <a:pt x="1149" y="895"/>
                    <a:pt x="1149" y="895"/>
                  </a:cubicBezTo>
                  <a:lnTo>
                    <a:pt x="1149" y="86"/>
                  </a:lnTo>
                  <a:close/>
                </a:path>
              </a:pathLst>
            </a:custGeom>
            <a:gradFill>
              <a:gsLst>
                <a:gs pos="100000">
                  <a:schemeClr val="accent2"/>
                </a:gs>
                <a:gs pos="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/>
            </a:p>
          </p:txBody>
        </p:sp>
        <p:sp>
          <p:nvSpPr>
            <p:cNvPr id="14" name="任意多边形: 形状 13"/>
            <p:cNvSpPr/>
            <p:nvPr userDrawn="1"/>
          </p:nvSpPr>
          <p:spPr>
            <a:xfrm flipV="1">
              <a:off x="0" y="4353146"/>
              <a:ext cx="7610576" cy="2504854"/>
            </a:xfrm>
            <a:custGeom>
              <a:avLst/>
              <a:gdLst>
                <a:gd name="connsiteX0" fmla="*/ 3160308 w 7610576"/>
                <a:gd name="connsiteY0" fmla="*/ 2504854 h 2504854"/>
                <a:gd name="connsiteX1" fmla="*/ 7486141 w 7610576"/>
                <a:gd name="connsiteY1" fmla="*/ 204827 h 2504854"/>
                <a:gd name="connsiteX2" fmla="*/ 7610576 w 7610576"/>
                <a:gd name="connsiteY2" fmla="*/ 0 h 2504854"/>
                <a:gd name="connsiteX3" fmla="*/ 0 w 7610576"/>
                <a:gd name="connsiteY3" fmla="*/ 0 h 2504854"/>
                <a:gd name="connsiteX4" fmla="*/ 0 w 7610576"/>
                <a:gd name="connsiteY4" fmla="*/ 1431782 h 2504854"/>
                <a:gd name="connsiteX5" fmla="*/ 243558 w 7610576"/>
                <a:gd name="connsiteY5" fmla="*/ 1613912 h 2504854"/>
                <a:gd name="connsiteX6" fmla="*/ 3160308 w 7610576"/>
                <a:gd name="connsiteY6" fmla="*/ 2504854 h 2504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10576" h="2504854">
                  <a:moveTo>
                    <a:pt x="3160308" y="2504854"/>
                  </a:moveTo>
                  <a:cubicBezTo>
                    <a:pt x="4961025" y="2504854"/>
                    <a:pt x="6548649" y="1592499"/>
                    <a:pt x="7486141" y="204827"/>
                  </a:cubicBezTo>
                  <a:lnTo>
                    <a:pt x="7610576" y="0"/>
                  </a:lnTo>
                  <a:lnTo>
                    <a:pt x="0" y="0"/>
                  </a:lnTo>
                  <a:lnTo>
                    <a:pt x="0" y="1431782"/>
                  </a:lnTo>
                  <a:lnTo>
                    <a:pt x="243558" y="1613912"/>
                  </a:lnTo>
                  <a:cubicBezTo>
                    <a:pt x="1076162" y="2176407"/>
                    <a:pt x="2079878" y="2504854"/>
                    <a:pt x="3160308" y="2504854"/>
                  </a:cubicBezTo>
                  <a:close/>
                </a:path>
              </a:pathLst>
            </a:custGeom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sp>
        <p:nvSpPr>
          <p:cNvPr id="16" name="矩形 15"/>
          <p:cNvSpPr/>
          <p:nvPr userDrawn="1"/>
        </p:nvSpPr>
        <p:spPr>
          <a:xfrm>
            <a:off x="2451597" y="1030771"/>
            <a:ext cx="4240808" cy="52117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3" name="标题 1"/>
          <p:cNvSpPr>
            <a:spLocks noGrp="1"/>
          </p:cNvSpPr>
          <p:nvPr userDrawn="1">
            <p:ph type="ctrTitle" hasCustomPrompt="1"/>
          </p:nvPr>
        </p:nvSpPr>
        <p:spPr>
          <a:xfrm>
            <a:off x="2537222" y="2034340"/>
            <a:ext cx="4069557" cy="1621509"/>
          </a:xfrm>
        </p:spPr>
        <p:txBody>
          <a:bodyPr anchor="b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400"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Conclusion</a:t>
            </a:r>
            <a:endParaRPr lang="zh-CN" altLang="en-US" dirty="0"/>
          </a:p>
        </p:txBody>
      </p:sp>
      <p:sp>
        <p:nvSpPr>
          <p:cNvPr id="15" name="文本占位符 62"/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2537222" y="4340576"/>
            <a:ext cx="4069557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buNone/>
              <a:defRPr lang="zh-CN" altLang="en-US" sz="1125" smtClean="0">
                <a:solidFill>
                  <a:schemeClr val="tx1"/>
                </a:solidFill>
              </a:defRPr>
            </a:lvl1pPr>
            <a:lvl2pPr>
              <a:defRPr lang="zh-CN" altLang="en-US" sz="1500" smtClean="0"/>
            </a:lvl2pPr>
            <a:lvl3pPr>
              <a:defRPr lang="zh-CN" altLang="en-US" sz="1350" smtClean="0"/>
            </a:lvl3pPr>
            <a:lvl4pPr>
              <a:defRPr lang="zh-CN" altLang="en-US" sz="1200" smtClean="0"/>
            </a:lvl4pPr>
            <a:lvl5pPr>
              <a:defRPr lang="zh-CN" altLang="en-US" sz="1200"/>
            </a:lvl5pPr>
          </a:lstStyle>
          <a:p>
            <a:pPr marL="171450" marR="0" lvl="0" indent="-171450" fontAlgn="auto">
              <a:spcAft>
                <a:spcPts val="0"/>
              </a:spcAft>
              <a:buClrTx/>
              <a:buSzTx/>
            </a:pPr>
            <a:r>
              <a:rPr lang="en-US" altLang="zh-CN" dirty="0"/>
              <a:t>Data</a:t>
            </a:r>
          </a:p>
        </p:txBody>
      </p:sp>
      <p:sp>
        <p:nvSpPr>
          <p:cNvPr id="6" name="文本占位符 13"/>
          <p:cNvSpPr>
            <a:spLocks noGrp="1"/>
          </p:cNvSpPr>
          <p:nvPr>
            <p:ph type="body" sz="quarter" idx="10" hasCustomPrompt="1"/>
          </p:nvPr>
        </p:nvSpPr>
        <p:spPr>
          <a:xfrm>
            <a:off x="2537222" y="4044305"/>
            <a:ext cx="4069557" cy="296271"/>
          </a:xfrm>
        </p:spPr>
        <p:txBody>
          <a:bodyPr vert="horz" anchor="ctr">
            <a:noAutofit/>
          </a:bodyPr>
          <a:lstStyle>
            <a:lvl1pPr marL="0" indent="0" algn="ctr">
              <a:buNone/>
              <a:defRPr sz="1125" b="0">
                <a:solidFill>
                  <a:schemeClr val="tx1"/>
                </a:solidFill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altLang="zh-CN" dirty="0"/>
              <a:t>Signature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502444" y="4"/>
            <a:ext cx="8137922" cy="10286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502444" y="1123953"/>
            <a:ext cx="8137922" cy="501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zh-CN" altLang="en-US"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502444" y="1028700"/>
            <a:ext cx="8137922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日期占位符 3"/>
          <p:cNvSpPr>
            <a:spLocks noGrp="1"/>
          </p:cNvSpPr>
          <p:nvPr>
            <p:ph type="dt" sz="half" idx="2"/>
          </p:nvPr>
        </p:nvSpPr>
        <p:spPr>
          <a:xfrm>
            <a:off x="4051299" y="6240466"/>
            <a:ext cx="1041402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489D9C7-5DC6-4263-87FF-7C99F6FB63C3}" type="datetime1">
              <a:rPr lang="zh-CN" altLang="en-US" smtClean="0"/>
              <a:t>2018/11/14</a:t>
            </a:fld>
            <a:endParaRPr lang="zh-CN" altLang="en-US"/>
          </a:p>
        </p:txBody>
      </p:sp>
      <p:sp>
        <p:nvSpPr>
          <p:cNvPr id="9" name="页脚占位符 4"/>
          <p:cNvSpPr>
            <a:spLocks noGrp="1"/>
          </p:cNvSpPr>
          <p:nvPr>
            <p:ph type="ftr" sz="quarter" idx="3"/>
          </p:nvPr>
        </p:nvSpPr>
        <p:spPr>
          <a:xfrm>
            <a:off x="502444" y="6240466"/>
            <a:ext cx="3105151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altLang="zh-CN" dirty="0"/>
              <a:t>www.islide.cc</a:t>
            </a:r>
            <a:endParaRPr lang="zh-CN" altLang="en-US" dirty="0"/>
          </a:p>
        </p:txBody>
      </p:sp>
      <p:sp>
        <p:nvSpPr>
          <p:cNvPr id="10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49" y="6240466"/>
            <a:ext cx="2182416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DD3DB80-B894-403A-B48E-6FDC1A72010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hdr="0" dt="0"/>
  <p:txStyles>
    <p:titleStyle>
      <a:lvl1pPr algn="l" defTabSz="685165" rtl="0" eaLnBrk="1" latinLnBrk="0" hangingPunct="1">
        <a:lnSpc>
          <a:spcPct val="90000"/>
        </a:lnSpc>
        <a:spcBef>
          <a:spcPct val="0"/>
        </a:spcBef>
        <a:buNone/>
        <a:defRPr sz="21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165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165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165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05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165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165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165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165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165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165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16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16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16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16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16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16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16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16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16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.bin"/><Relationship Id="rId3" Type="http://schemas.openxmlformats.org/officeDocument/2006/relationships/tags" Target="../tags/tag1.xml"/><Relationship Id="rId7" Type="http://schemas.openxmlformats.org/officeDocument/2006/relationships/notesSlide" Target="../notesSlides/notesSlide1.xml"/><Relationship Id="rId2" Type="http://schemas.openxmlformats.org/officeDocument/2006/relationships/vmlDrawing" Target="../drawings/vmlDrawing1.vml"/><Relationship Id="rId1" Type="http://schemas.openxmlformats.org/officeDocument/2006/relationships/themeOverride" Target="../theme/themeOverride1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3.xml"/><Relationship Id="rId4" Type="http://schemas.openxmlformats.org/officeDocument/2006/relationships/tags" Target="../tags/tag2.xml"/><Relationship Id="rId9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tags" Target="../tags/tag5.xml"/><Relationship Id="rId2" Type="http://schemas.openxmlformats.org/officeDocument/2006/relationships/tags" Target="../tags/tag4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.bin"/><Relationship Id="rId4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对象 2" hidden="1"/>
          <p:cNvGraphicFramePr>
            <a:graphicFrameLocks noChangeAspect="1"/>
          </p:cNvGraphicFramePr>
          <p:nvPr>
            <p:custDataLst>
              <p:tags r:id="rId4"/>
            </p:custDataLst>
          </p:nvPr>
        </p:nvGraphicFramePr>
        <p:xfrm>
          <a:off x="-1141809" y="858441"/>
          <a:ext cx="1191" cy="11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5" name="think-cell Slide" r:id="rId8" imgW="9525" imgH="9525" progId="TCLayout.ActiveDocument.1">
                  <p:embed/>
                </p:oleObj>
              </mc:Choice>
              <mc:Fallback>
                <p:oleObj name="think-cell Slide" r:id="rId8" imgW="9525" imgH="9525" progId="TCLayout.ActiveDocument.1">
                  <p:embed/>
                  <p:pic>
                    <p:nvPicPr>
                      <p:cNvPr id="0" name="对象 2" hidden="1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-1141809" y="858441"/>
                        <a:ext cx="1191" cy="11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矩形 1" hidden="1"/>
          <p:cNvSpPr/>
          <p:nvPr>
            <p:custDataLst>
              <p:tags r:id="rId5"/>
            </p:custDataLst>
          </p:nvPr>
        </p:nvSpPr>
        <p:spPr>
          <a:xfrm>
            <a:off x="-1143001" y="857250"/>
            <a:ext cx="119063" cy="1190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CN" sz="3000" b="1" dirty="0">
              <a:latin typeface="Arial" panose="020B0604020202020204" pitchFamily="34" charset="0"/>
              <a:ea typeface="微软雅黑" panose="020B0503020204020204" pitchFamily="34" charset="-122"/>
              <a:cs typeface="+mj-cs"/>
              <a:sym typeface="Arial" panose="020B0604020202020204" pitchFamily="34" charset="0"/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2446815" y="1862835"/>
            <a:ext cx="4240808" cy="178524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dirty="0"/>
              <a:t>工作汇报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en-US" dirty="0"/>
              <a:t>2018</a:t>
            </a:r>
            <a:r>
              <a:rPr lang="zh-CN" altLang="en-US" dirty="0"/>
              <a:t>年</a:t>
            </a:r>
            <a:r>
              <a:rPr lang="en-US" altLang="zh-CN" dirty="0"/>
              <a:t>11</a:t>
            </a:r>
            <a:r>
              <a:rPr lang="zh-CN" altLang="en-US" dirty="0"/>
              <a:t>月</a:t>
            </a:r>
            <a:r>
              <a:rPr lang="en-US" altLang="zh-CN" dirty="0"/>
              <a:t>14</a:t>
            </a:r>
            <a:r>
              <a:rPr lang="zh-CN" altLang="en-US" dirty="0"/>
              <a:t>日</a:t>
            </a:r>
          </a:p>
        </p:txBody>
      </p:sp>
    </p:spTree>
    <p:custDataLst>
      <p:tags r:id="rId3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 sz="2400" dirty="0"/>
              <a:t>1</a:t>
            </a:r>
            <a:endParaRPr lang="zh-CN" altLang="en-US" sz="2400" dirty="0"/>
          </a:p>
        </p:txBody>
      </p:sp>
      <p:sp>
        <p:nvSpPr>
          <p:cNvPr id="9" name="标题 7">
            <a:extLst>
              <a:ext uri="{FF2B5EF4-FFF2-40B4-BE49-F238E27FC236}">
                <a16:creationId xmlns:a16="http://schemas.microsoft.com/office/drawing/2014/main" id="{1A74A00B-E439-45E5-A93E-294AA06FF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444" y="4"/>
            <a:ext cx="8137922" cy="1028699"/>
          </a:xfrm>
        </p:spPr>
        <p:txBody>
          <a:bodyPr/>
          <a:lstStyle/>
          <a:p>
            <a:r>
              <a:rPr lang="en-US" altLang="zh-CN" dirty="0"/>
              <a:t>it is high-level python automates low-level operations such as memory management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B573B03-3466-4DD9-9697-4A9B35571D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73351"/>
            <a:ext cx="9144000" cy="3760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7440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 sz="2400" dirty="0"/>
              <a:t>1</a:t>
            </a:r>
            <a:endParaRPr lang="zh-CN" altLang="en-US" sz="2400" dirty="0"/>
          </a:p>
        </p:txBody>
      </p:sp>
      <p:sp>
        <p:nvSpPr>
          <p:cNvPr id="9" name="标题 7">
            <a:extLst>
              <a:ext uri="{FF2B5EF4-FFF2-40B4-BE49-F238E27FC236}">
                <a16:creationId xmlns:a16="http://schemas.microsoft.com/office/drawing/2014/main" id="{1A74A00B-E439-45E5-A93E-294AA06FF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444" y="4"/>
            <a:ext cx="8137922" cy="1028699"/>
          </a:xfrm>
        </p:spPr>
        <p:txBody>
          <a:bodyPr/>
          <a:lstStyle/>
          <a:p>
            <a:r>
              <a:rPr lang="en-US" altLang="zh-CN" dirty="0"/>
              <a:t>it is high-level python automates low-level operations such as memory management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2E68734-5B41-4391-8CF2-EE2E3F8FBB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26664"/>
            <a:ext cx="9144000" cy="3938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5265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 sz="2400" dirty="0"/>
              <a:t>1</a:t>
            </a:r>
            <a:endParaRPr lang="zh-CN" altLang="en-US" sz="2400" dirty="0"/>
          </a:p>
        </p:txBody>
      </p:sp>
      <p:sp>
        <p:nvSpPr>
          <p:cNvPr id="9" name="标题 7">
            <a:extLst>
              <a:ext uri="{FF2B5EF4-FFF2-40B4-BE49-F238E27FC236}">
                <a16:creationId xmlns:a16="http://schemas.microsoft.com/office/drawing/2014/main" id="{1A74A00B-E439-45E5-A93E-294AA06FF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444" y="4"/>
            <a:ext cx="8137922" cy="1028699"/>
          </a:xfrm>
        </p:spPr>
        <p:txBody>
          <a:bodyPr/>
          <a:lstStyle/>
          <a:p>
            <a:r>
              <a:rPr lang="en-US" altLang="zh-CN" dirty="0"/>
              <a:t>it is high-level python automates low-level operations such as memory management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C72779F-6211-4253-BE7A-99692944FE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46063"/>
            <a:ext cx="9144000" cy="3965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4225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z="2400" smtClean="0"/>
              <a:t>13</a:t>
            </a:fld>
            <a:endParaRPr lang="zh-CN" altLang="en-US" sz="2400"/>
          </a:p>
        </p:txBody>
      </p:sp>
      <p:sp>
        <p:nvSpPr>
          <p:cNvPr id="8" name="标题 7">
            <a:extLst>
              <a:ext uri="{FF2B5EF4-FFF2-40B4-BE49-F238E27FC236}">
                <a16:creationId xmlns:a16="http://schemas.microsoft.com/office/drawing/2014/main" id="{8B1DA36D-173B-4D7B-90B9-A121972FB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it is high-level python automates low-level operations such as memory management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F06F10C-BF6D-4058-805A-ECF592771B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94692"/>
            <a:ext cx="9144000" cy="386861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z="2400" smtClean="0"/>
              <a:t>14</a:t>
            </a:fld>
            <a:endParaRPr lang="zh-CN" altLang="en-US" sz="2400"/>
          </a:p>
        </p:txBody>
      </p:sp>
      <p:sp>
        <p:nvSpPr>
          <p:cNvPr id="8" name="标题 7">
            <a:extLst>
              <a:ext uri="{FF2B5EF4-FFF2-40B4-BE49-F238E27FC236}">
                <a16:creationId xmlns:a16="http://schemas.microsoft.com/office/drawing/2014/main" id="{8B1DA36D-173B-4D7B-90B9-A121972FB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it is high-level python automates low-level operations such as memory management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C83E2CE-2BF8-452D-8933-A94C0F16CB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32161"/>
            <a:ext cx="9144000" cy="5014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260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z="2400" smtClean="0"/>
              <a:t>15</a:t>
            </a:fld>
            <a:endParaRPr lang="zh-CN" altLang="en-US" sz="2400"/>
          </a:p>
        </p:txBody>
      </p:sp>
      <p:sp>
        <p:nvSpPr>
          <p:cNvPr id="8" name="标题 7">
            <a:extLst>
              <a:ext uri="{FF2B5EF4-FFF2-40B4-BE49-F238E27FC236}">
                <a16:creationId xmlns:a16="http://schemas.microsoft.com/office/drawing/2014/main" id="{8B1DA36D-173B-4D7B-90B9-A121972FB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it is high-level python automates low-level operations such as memory management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ECC8528-7015-428D-8614-9D0BAFDA11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25081"/>
            <a:ext cx="9144000" cy="3607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6265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z="2400" smtClean="0"/>
              <a:t>16</a:t>
            </a:fld>
            <a:endParaRPr lang="zh-CN" altLang="en-US" sz="2400"/>
          </a:p>
        </p:txBody>
      </p:sp>
      <p:sp>
        <p:nvSpPr>
          <p:cNvPr id="8" name="标题 7">
            <a:extLst>
              <a:ext uri="{FF2B5EF4-FFF2-40B4-BE49-F238E27FC236}">
                <a16:creationId xmlns:a16="http://schemas.microsoft.com/office/drawing/2014/main" id="{8B1DA36D-173B-4D7B-90B9-A121972FB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it is high-level python automates low-level operations such as memory management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370803D-C8E9-4417-A82B-5B1AC144FF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47833"/>
            <a:ext cx="9144000" cy="5010163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C1B5E420-B723-499B-B2D6-EECAA764273A}"/>
              </a:ext>
            </a:extLst>
          </p:cNvPr>
          <p:cNvSpPr txBox="1"/>
          <p:nvPr/>
        </p:nvSpPr>
        <p:spPr>
          <a:xfrm>
            <a:off x="656948" y="1145219"/>
            <a:ext cx="41369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Sort</a:t>
            </a:r>
            <a:r>
              <a:rPr lang="zh-CN" altLang="en-US" dirty="0"/>
              <a:t>：</a:t>
            </a:r>
          </a:p>
        </p:txBody>
      </p:sp>
    </p:spTree>
    <p:extLst>
      <p:ext uri="{BB962C8B-B14F-4D97-AF65-F5344CB8AC3E}">
        <p14:creationId xmlns:p14="http://schemas.microsoft.com/office/powerpoint/2010/main" val="35233735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z="2400" smtClean="0"/>
              <a:t>17</a:t>
            </a:fld>
            <a:endParaRPr lang="zh-CN" altLang="en-US" sz="2400"/>
          </a:p>
        </p:txBody>
      </p:sp>
      <p:sp>
        <p:nvSpPr>
          <p:cNvPr id="8" name="标题 7">
            <a:extLst>
              <a:ext uri="{FF2B5EF4-FFF2-40B4-BE49-F238E27FC236}">
                <a16:creationId xmlns:a16="http://schemas.microsoft.com/office/drawing/2014/main" id="{8B1DA36D-173B-4D7B-90B9-A121972FB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python 2.x is the legacy version although it still sees widespread use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AF5FF53-13DE-40D1-A877-6B8AA72123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91901"/>
            <a:ext cx="9144000" cy="3874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7804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z="2400" smtClean="0"/>
              <a:t>18</a:t>
            </a:fld>
            <a:endParaRPr lang="zh-CN" altLang="en-US" sz="2400"/>
          </a:p>
        </p:txBody>
      </p:sp>
      <p:sp>
        <p:nvSpPr>
          <p:cNvPr id="8" name="标题 7">
            <a:extLst>
              <a:ext uri="{FF2B5EF4-FFF2-40B4-BE49-F238E27FC236}">
                <a16:creationId xmlns:a16="http://schemas.microsoft.com/office/drawing/2014/main" id="{8B1DA36D-173B-4D7B-90B9-A121972FB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python 2.x is the legacy version although it still sees widespread use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B411378-CB47-4FE2-A524-3FCDCBC1B5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78172"/>
            <a:ext cx="9144000" cy="3701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0975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z="2400" smtClean="0"/>
              <a:t>19</a:t>
            </a:fld>
            <a:endParaRPr lang="zh-CN" altLang="en-US" sz="2400"/>
          </a:p>
        </p:txBody>
      </p:sp>
      <p:sp>
        <p:nvSpPr>
          <p:cNvPr id="8" name="标题 7">
            <a:extLst>
              <a:ext uri="{FF2B5EF4-FFF2-40B4-BE49-F238E27FC236}">
                <a16:creationId xmlns:a16="http://schemas.microsoft.com/office/drawing/2014/main" id="{8B1DA36D-173B-4D7B-90B9-A121972FB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python 2.x is the legacy version although it still sees widespread use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E4E52F5-C561-4EAE-BBD6-64F0E59773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66081"/>
            <a:ext cx="9144000" cy="3925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0936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 sz="2400" dirty="0"/>
              <a:t>1</a:t>
            </a:r>
            <a:endParaRPr lang="zh-CN" altLang="en-US" sz="2400" dirty="0"/>
          </a:p>
        </p:txBody>
      </p:sp>
      <p:sp>
        <p:nvSpPr>
          <p:cNvPr id="9" name="标题 7">
            <a:extLst>
              <a:ext uri="{FF2B5EF4-FFF2-40B4-BE49-F238E27FC236}">
                <a16:creationId xmlns:a16="http://schemas.microsoft.com/office/drawing/2014/main" id="{1A74A00B-E439-45E5-A93E-294AA06FF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444" y="4"/>
            <a:ext cx="8137922" cy="1028699"/>
          </a:xfrm>
        </p:spPr>
        <p:txBody>
          <a:bodyPr/>
          <a:lstStyle/>
          <a:p>
            <a:r>
              <a:rPr lang="en-US" altLang="zh-CN" dirty="0"/>
              <a:t>python is a widely used programming language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A5401BF-AC96-4EBD-B95D-0358B15A08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14169"/>
            <a:ext cx="9144000" cy="558845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z="2400" smtClean="0"/>
              <a:t>20</a:t>
            </a:fld>
            <a:endParaRPr lang="zh-CN" altLang="en-US" sz="2400"/>
          </a:p>
        </p:txBody>
      </p:sp>
      <p:sp>
        <p:nvSpPr>
          <p:cNvPr id="8" name="标题 7">
            <a:extLst>
              <a:ext uri="{FF2B5EF4-FFF2-40B4-BE49-F238E27FC236}">
                <a16:creationId xmlns:a16="http://schemas.microsoft.com/office/drawing/2014/main" id="{8B1DA36D-173B-4D7B-90B9-A121972FB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python 2.x is the legacy version although it still sees widespread use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400A201-12DD-470D-9C8B-8707B2C2D5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02632"/>
            <a:ext cx="9144000" cy="4252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5949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z="2400" smtClean="0"/>
              <a:t>21</a:t>
            </a:fld>
            <a:endParaRPr lang="zh-CN" altLang="en-US" sz="2400"/>
          </a:p>
        </p:txBody>
      </p:sp>
      <p:sp>
        <p:nvSpPr>
          <p:cNvPr id="8" name="标题 7">
            <a:extLst>
              <a:ext uri="{FF2B5EF4-FFF2-40B4-BE49-F238E27FC236}">
                <a16:creationId xmlns:a16="http://schemas.microsoft.com/office/drawing/2014/main" id="{8B1DA36D-173B-4D7B-90B9-A121972FB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python 2.x is the legacy version although it still sees widespread use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E696B5E-C3BA-467C-B46B-FA9327A3B3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66401"/>
            <a:ext cx="9144000" cy="4325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3791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z="2400" smtClean="0"/>
              <a:t>22</a:t>
            </a:fld>
            <a:endParaRPr lang="zh-CN" altLang="en-US" sz="2400"/>
          </a:p>
        </p:txBody>
      </p:sp>
      <p:sp>
        <p:nvSpPr>
          <p:cNvPr id="8" name="标题 7">
            <a:extLst>
              <a:ext uri="{FF2B5EF4-FFF2-40B4-BE49-F238E27FC236}">
                <a16:creationId xmlns:a16="http://schemas.microsoft.com/office/drawing/2014/main" id="{8B1DA36D-173B-4D7B-90B9-A121972FB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python 2.x is the legacy version although it still sees widespread use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5D5F09C-4FB2-43E8-BE15-F0275FC34C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44931"/>
            <a:ext cx="9144000" cy="3568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6567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z="2400" smtClean="0"/>
              <a:t>23</a:t>
            </a:fld>
            <a:endParaRPr lang="zh-CN" altLang="en-US" sz="2400"/>
          </a:p>
        </p:txBody>
      </p:sp>
      <p:sp>
        <p:nvSpPr>
          <p:cNvPr id="8" name="标题 7">
            <a:extLst>
              <a:ext uri="{FF2B5EF4-FFF2-40B4-BE49-F238E27FC236}">
                <a16:creationId xmlns:a16="http://schemas.microsoft.com/office/drawing/2014/main" id="{8B1DA36D-173B-4D7B-90B9-A121972FB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python 2.x is the legacy version although it still sees widespread use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69BD954-700F-46C3-A75E-BF97DE2F47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95" y="1802376"/>
            <a:ext cx="9144000" cy="497628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5A080265-C0CE-4250-89E8-C79D88C104A8}"/>
              </a:ext>
            </a:extLst>
          </p:cNvPr>
          <p:cNvSpPr txBox="1"/>
          <p:nvPr/>
        </p:nvSpPr>
        <p:spPr>
          <a:xfrm>
            <a:off x="656948" y="1145219"/>
            <a:ext cx="41369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Sort</a:t>
            </a:r>
            <a:r>
              <a:rPr lang="zh-CN" altLang="en-US" dirty="0"/>
              <a:t>：</a:t>
            </a:r>
          </a:p>
        </p:txBody>
      </p:sp>
    </p:spTree>
    <p:extLst>
      <p:ext uri="{BB962C8B-B14F-4D97-AF65-F5344CB8AC3E}">
        <p14:creationId xmlns:p14="http://schemas.microsoft.com/office/powerpoint/2010/main" val="29048776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z="2400" smtClean="0"/>
              <a:t>24</a:t>
            </a:fld>
            <a:endParaRPr lang="zh-CN" altLang="en-US" sz="2400"/>
          </a:p>
        </p:txBody>
      </p:sp>
      <p:sp>
        <p:nvSpPr>
          <p:cNvPr id="8" name="标题 7">
            <a:extLst>
              <a:ext uri="{FF2B5EF4-FFF2-40B4-BE49-F238E27FC236}">
                <a16:creationId xmlns:a16="http://schemas.microsoft.com/office/drawing/2014/main" id="{8B1DA36D-173B-4D7B-90B9-A121972FB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if an iterator does all the heavy lifting an empty for loop to just run the iterator can be useful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3D87D4D-D4D9-407F-A2C4-D1195B4D14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35334"/>
            <a:ext cx="9144000" cy="3787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9868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z="2400" smtClean="0"/>
              <a:t>25</a:t>
            </a:fld>
            <a:endParaRPr lang="zh-CN" altLang="en-US" sz="2400"/>
          </a:p>
        </p:txBody>
      </p:sp>
      <p:sp>
        <p:nvSpPr>
          <p:cNvPr id="8" name="标题 7">
            <a:extLst>
              <a:ext uri="{FF2B5EF4-FFF2-40B4-BE49-F238E27FC236}">
                <a16:creationId xmlns:a16="http://schemas.microsoft.com/office/drawing/2014/main" id="{8B1DA36D-173B-4D7B-90B9-A121972FB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if an iterator does all the heavy lifting an empty for loop to just run the iterator can be useful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D3A3621-B17E-4460-9503-C94DC3FECE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21" y="1191793"/>
            <a:ext cx="9144000" cy="5151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2542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z="2400" smtClean="0"/>
              <a:t>26</a:t>
            </a:fld>
            <a:endParaRPr lang="zh-CN" altLang="en-US" sz="2400"/>
          </a:p>
        </p:txBody>
      </p:sp>
      <p:sp>
        <p:nvSpPr>
          <p:cNvPr id="8" name="标题 7">
            <a:extLst>
              <a:ext uri="{FF2B5EF4-FFF2-40B4-BE49-F238E27FC236}">
                <a16:creationId xmlns:a16="http://schemas.microsoft.com/office/drawing/2014/main" id="{8B1DA36D-173B-4D7B-90B9-A121972FB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if an iterator does all the heavy lifting an empty for loop to just run the iterator can be useful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1ECE799-6BF7-4E2B-A744-7EB10BA91C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68837"/>
            <a:ext cx="9144000" cy="3720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6743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z="2400" smtClean="0"/>
              <a:t>27</a:t>
            </a:fld>
            <a:endParaRPr lang="zh-CN" altLang="en-US" sz="2400"/>
          </a:p>
        </p:txBody>
      </p:sp>
      <p:sp>
        <p:nvSpPr>
          <p:cNvPr id="8" name="标题 7">
            <a:extLst>
              <a:ext uri="{FF2B5EF4-FFF2-40B4-BE49-F238E27FC236}">
                <a16:creationId xmlns:a16="http://schemas.microsoft.com/office/drawing/2014/main" id="{8B1DA36D-173B-4D7B-90B9-A121972FB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if an iterator does all the heavy lifting an empty for loop to just run the iterator can be useful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A2CB76A-CB6E-4AAE-814A-D52D6A5527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95" y="1331418"/>
            <a:ext cx="9144000" cy="4834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6103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z="2400" smtClean="0"/>
              <a:t>28</a:t>
            </a:fld>
            <a:endParaRPr lang="zh-CN" altLang="en-US" sz="2400"/>
          </a:p>
        </p:txBody>
      </p:sp>
      <p:sp>
        <p:nvSpPr>
          <p:cNvPr id="8" name="标题 7">
            <a:extLst>
              <a:ext uri="{FF2B5EF4-FFF2-40B4-BE49-F238E27FC236}">
                <a16:creationId xmlns:a16="http://schemas.microsoft.com/office/drawing/2014/main" id="{8B1DA36D-173B-4D7B-90B9-A121972FB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if an iterator does all the heavy lifting an empty for loop to just run the iterator can be useful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6BA0EA8-C9EE-401F-829E-D8D5CAB02C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02551"/>
            <a:ext cx="9144000" cy="3852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3719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z="2400" smtClean="0"/>
              <a:t>29</a:t>
            </a:fld>
            <a:endParaRPr lang="zh-CN" altLang="en-US" sz="2400"/>
          </a:p>
        </p:txBody>
      </p:sp>
      <p:sp>
        <p:nvSpPr>
          <p:cNvPr id="8" name="标题 7">
            <a:extLst>
              <a:ext uri="{FF2B5EF4-FFF2-40B4-BE49-F238E27FC236}">
                <a16:creationId xmlns:a16="http://schemas.microsoft.com/office/drawing/2014/main" id="{8B1DA36D-173B-4D7B-90B9-A121972FB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if an iterator does all the heavy lifting an empty for loop to just run the iterator can be useful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C2EB3BE-0A4E-49A2-9172-E5B9DCD9FE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15769"/>
            <a:ext cx="9144000" cy="4026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6083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 sz="2400" dirty="0"/>
              <a:t>1</a:t>
            </a:r>
            <a:endParaRPr lang="zh-CN" altLang="en-US" sz="2400" dirty="0"/>
          </a:p>
        </p:txBody>
      </p:sp>
      <p:sp>
        <p:nvSpPr>
          <p:cNvPr id="9" name="标题 7">
            <a:extLst>
              <a:ext uri="{FF2B5EF4-FFF2-40B4-BE49-F238E27FC236}">
                <a16:creationId xmlns:a16="http://schemas.microsoft.com/office/drawing/2014/main" id="{1A74A00B-E439-45E5-A93E-294AA06FF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444" y="4"/>
            <a:ext cx="8137922" cy="1028699"/>
          </a:xfrm>
        </p:spPr>
        <p:txBody>
          <a:bodyPr/>
          <a:lstStyle/>
          <a:p>
            <a:r>
              <a:rPr lang="en-US" altLang="zh-CN" dirty="0"/>
              <a:t>python is a widely used programming language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69AFEAF-C99D-4F21-8C06-1C30DD9F33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17915"/>
            <a:ext cx="9144000" cy="5394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1071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z="2400" smtClean="0"/>
              <a:t>30</a:t>
            </a:fld>
            <a:endParaRPr lang="zh-CN" altLang="en-US" sz="2400"/>
          </a:p>
        </p:txBody>
      </p:sp>
      <p:sp>
        <p:nvSpPr>
          <p:cNvPr id="8" name="标题 7">
            <a:extLst>
              <a:ext uri="{FF2B5EF4-FFF2-40B4-BE49-F238E27FC236}">
                <a16:creationId xmlns:a16="http://schemas.microsoft.com/office/drawing/2014/main" id="{8B1DA36D-173B-4D7B-90B9-A121972FB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if an iterator does all the heavy lifting an empty for loop to just run the iterator can be useful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4541AB9-1F5E-4E53-93D8-D2AB8D2B7D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95" y="1776041"/>
            <a:ext cx="9144000" cy="4670806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C701F932-1060-4A96-8123-080A9CE325E3}"/>
              </a:ext>
            </a:extLst>
          </p:cNvPr>
          <p:cNvSpPr txBox="1"/>
          <p:nvPr/>
        </p:nvSpPr>
        <p:spPr>
          <a:xfrm>
            <a:off x="656948" y="1145219"/>
            <a:ext cx="41369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Sort</a:t>
            </a:r>
            <a:r>
              <a:rPr lang="zh-CN" altLang="en-US" dirty="0"/>
              <a:t>：</a:t>
            </a:r>
          </a:p>
        </p:txBody>
      </p:sp>
    </p:spTree>
    <p:extLst>
      <p:ext uri="{BB962C8B-B14F-4D97-AF65-F5344CB8AC3E}">
        <p14:creationId xmlns:p14="http://schemas.microsoft.com/office/powerpoint/2010/main" val="40449261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z="2400" smtClean="0"/>
              <a:t>31</a:t>
            </a:fld>
            <a:endParaRPr lang="zh-CN" altLang="en-US" sz="2400"/>
          </a:p>
        </p:txBody>
      </p:sp>
      <p:sp>
        <p:nvSpPr>
          <p:cNvPr id="8" name="标题 7">
            <a:extLst>
              <a:ext uri="{FF2B5EF4-FFF2-40B4-BE49-F238E27FC236}">
                <a16:creationId xmlns:a16="http://schemas.microsoft.com/office/drawing/2014/main" id="{8B1DA36D-173B-4D7B-90B9-A121972FB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python provides both </a:t>
            </a:r>
            <a:r>
              <a:rPr lang="en-US" altLang="zh-CN" dirty="0" err="1"/>
              <a:t>builtin</a:t>
            </a:r>
            <a:r>
              <a:rPr lang="en-US" altLang="zh-CN" dirty="0"/>
              <a:t> methods and external libraries for creating modifying parsing and manipulating dates and times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8F458B5-032D-43DB-92A6-334F03BAE4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49188"/>
            <a:ext cx="9144000" cy="4159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6098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z="2400" smtClean="0"/>
              <a:t>32</a:t>
            </a:fld>
            <a:endParaRPr lang="zh-CN" altLang="en-US" sz="2400"/>
          </a:p>
        </p:txBody>
      </p:sp>
      <p:sp>
        <p:nvSpPr>
          <p:cNvPr id="8" name="标题 7">
            <a:extLst>
              <a:ext uri="{FF2B5EF4-FFF2-40B4-BE49-F238E27FC236}">
                <a16:creationId xmlns:a16="http://schemas.microsoft.com/office/drawing/2014/main" id="{8B1DA36D-173B-4D7B-90B9-A121972FB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python provides both </a:t>
            </a:r>
            <a:r>
              <a:rPr lang="en-US" altLang="zh-CN" dirty="0" err="1"/>
              <a:t>builtin</a:t>
            </a:r>
            <a:r>
              <a:rPr lang="en-US" altLang="zh-CN" dirty="0"/>
              <a:t> methods and external libraries for creating modifying parsing and manipulating dates and times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D0EFF2C-8E5F-464D-BE37-941E773E3C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05501"/>
            <a:ext cx="9144000" cy="4941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3773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z="2400" smtClean="0"/>
              <a:t>33</a:t>
            </a:fld>
            <a:endParaRPr lang="zh-CN" altLang="en-US" sz="2400"/>
          </a:p>
        </p:txBody>
      </p:sp>
      <p:sp>
        <p:nvSpPr>
          <p:cNvPr id="8" name="标题 7">
            <a:extLst>
              <a:ext uri="{FF2B5EF4-FFF2-40B4-BE49-F238E27FC236}">
                <a16:creationId xmlns:a16="http://schemas.microsoft.com/office/drawing/2014/main" id="{8B1DA36D-173B-4D7B-90B9-A121972FB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python provides both </a:t>
            </a:r>
            <a:r>
              <a:rPr lang="en-US" altLang="zh-CN" dirty="0" err="1"/>
              <a:t>builtin</a:t>
            </a:r>
            <a:r>
              <a:rPr lang="en-US" altLang="zh-CN" dirty="0"/>
              <a:t> methods and external libraries for creating modifying parsing and manipulating dates and times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D76E033-6F57-4793-9DBA-B12F575A81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66258"/>
            <a:ext cx="9144000" cy="4336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2347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z="2400" smtClean="0"/>
              <a:t>34</a:t>
            </a:fld>
            <a:endParaRPr lang="zh-CN" altLang="en-US" sz="2400"/>
          </a:p>
        </p:txBody>
      </p:sp>
      <p:sp>
        <p:nvSpPr>
          <p:cNvPr id="8" name="标题 7">
            <a:extLst>
              <a:ext uri="{FF2B5EF4-FFF2-40B4-BE49-F238E27FC236}">
                <a16:creationId xmlns:a16="http://schemas.microsoft.com/office/drawing/2014/main" id="{8B1DA36D-173B-4D7B-90B9-A121972FB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python provides both </a:t>
            </a:r>
            <a:r>
              <a:rPr lang="en-US" altLang="zh-CN" dirty="0" err="1"/>
              <a:t>builtin</a:t>
            </a:r>
            <a:r>
              <a:rPr lang="en-US" altLang="zh-CN" dirty="0"/>
              <a:t> methods and external libraries for creating modifying parsing and manipulating dates and times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1EECEB0-0BB2-4596-BB0F-9561B265D5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95" y="1267201"/>
            <a:ext cx="9144000" cy="5317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8753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z="2400" smtClean="0"/>
              <a:t>35</a:t>
            </a:fld>
            <a:endParaRPr lang="zh-CN" altLang="en-US" sz="2400"/>
          </a:p>
        </p:txBody>
      </p:sp>
      <p:sp>
        <p:nvSpPr>
          <p:cNvPr id="8" name="标题 7">
            <a:extLst>
              <a:ext uri="{FF2B5EF4-FFF2-40B4-BE49-F238E27FC236}">
                <a16:creationId xmlns:a16="http://schemas.microsoft.com/office/drawing/2014/main" id="{8B1DA36D-173B-4D7B-90B9-A121972FB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python provides both </a:t>
            </a:r>
            <a:r>
              <a:rPr lang="en-US" altLang="zh-CN" dirty="0" err="1"/>
              <a:t>builtin</a:t>
            </a:r>
            <a:r>
              <a:rPr lang="en-US" altLang="zh-CN" dirty="0"/>
              <a:t> methods and external libraries for creating modifying parsing and manipulating dates and times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6179071-00EC-4C42-9ED1-643405A0D3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70253"/>
            <a:ext cx="9144000" cy="3717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5107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z="2400" smtClean="0"/>
              <a:t>36</a:t>
            </a:fld>
            <a:endParaRPr lang="zh-CN" altLang="en-US" sz="2400"/>
          </a:p>
        </p:txBody>
      </p:sp>
      <p:sp>
        <p:nvSpPr>
          <p:cNvPr id="8" name="标题 7">
            <a:extLst>
              <a:ext uri="{FF2B5EF4-FFF2-40B4-BE49-F238E27FC236}">
                <a16:creationId xmlns:a16="http://schemas.microsoft.com/office/drawing/2014/main" id="{8B1DA36D-173B-4D7B-90B9-A121972FB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python provides both </a:t>
            </a:r>
            <a:r>
              <a:rPr lang="en-US" altLang="zh-CN" dirty="0" err="1"/>
              <a:t>builtin</a:t>
            </a:r>
            <a:r>
              <a:rPr lang="en-US" altLang="zh-CN" dirty="0"/>
              <a:t> methods and external libraries for creating modifying parsing and manipulating dates and times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2454FD3-E54D-42B2-8ABC-86B018CD6C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50289"/>
            <a:ext cx="9144000" cy="3957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9595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z="2400" smtClean="0"/>
              <a:t>37</a:t>
            </a:fld>
            <a:endParaRPr lang="zh-CN" altLang="en-US" sz="2400"/>
          </a:p>
        </p:txBody>
      </p:sp>
      <p:sp>
        <p:nvSpPr>
          <p:cNvPr id="8" name="标题 7">
            <a:extLst>
              <a:ext uri="{FF2B5EF4-FFF2-40B4-BE49-F238E27FC236}">
                <a16:creationId xmlns:a16="http://schemas.microsoft.com/office/drawing/2014/main" id="{8B1DA36D-173B-4D7B-90B9-A121972FB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python provides both </a:t>
            </a:r>
            <a:r>
              <a:rPr lang="en-US" altLang="zh-CN" dirty="0" err="1"/>
              <a:t>builtin</a:t>
            </a:r>
            <a:r>
              <a:rPr lang="en-US" altLang="zh-CN" dirty="0"/>
              <a:t> methods and external libraries for creating modifying parsing and manipulating dates and times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7203556-903C-4AFC-A325-65D0B17ADC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28703"/>
            <a:ext cx="8337571" cy="5829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7028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z="2400" smtClean="0"/>
              <a:t>38</a:t>
            </a:fld>
            <a:endParaRPr lang="zh-CN" altLang="en-US" sz="2400"/>
          </a:p>
        </p:txBody>
      </p:sp>
      <p:sp>
        <p:nvSpPr>
          <p:cNvPr id="8" name="标题 7">
            <a:extLst>
              <a:ext uri="{FF2B5EF4-FFF2-40B4-BE49-F238E27FC236}">
                <a16:creationId xmlns:a16="http://schemas.microsoft.com/office/drawing/2014/main" id="{8B1DA36D-173B-4D7B-90B9-A121972FB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list is a particular type of </a:t>
            </a:r>
            <a:r>
              <a:rPr lang="en-US" altLang="zh-CN" dirty="0" err="1"/>
              <a:t>iterable</a:t>
            </a:r>
            <a:r>
              <a:rPr lang="en-US" altLang="zh-CN" dirty="0"/>
              <a:t> but it is not the only one that exists in python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F49937C-B938-4300-B090-7E01DBCED1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41176"/>
            <a:ext cx="9144000" cy="4905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6055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z="2400" smtClean="0"/>
              <a:t>39</a:t>
            </a:fld>
            <a:endParaRPr lang="zh-CN" altLang="en-US" sz="2400"/>
          </a:p>
        </p:txBody>
      </p:sp>
      <p:sp>
        <p:nvSpPr>
          <p:cNvPr id="8" name="标题 7">
            <a:extLst>
              <a:ext uri="{FF2B5EF4-FFF2-40B4-BE49-F238E27FC236}">
                <a16:creationId xmlns:a16="http://schemas.microsoft.com/office/drawing/2014/main" id="{8B1DA36D-173B-4D7B-90B9-A121972FB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list is a particular type of </a:t>
            </a:r>
            <a:r>
              <a:rPr lang="en-US" altLang="zh-CN" dirty="0" err="1"/>
              <a:t>iterable</a:t>
            </a:r>
            <a:r>
              <a:rPr lang="en-US" altLang="zh-CN" dirty="0"/>
              <a:t> but it is not the only one that exists in python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91F8992-B9AA-4A7F-B0B5-E80BE37027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95119"/>
            <a:ext cx="9144000" cy="5497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2219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 sz="2400" dirty="0"/>
              <a:t>1</a:t>
            </a:r>
            <a:endParaRPr lang="zh-CN" altLang="en-US" sz="2400" dirty="0"/>
          </a:p>
        </p:txBody>
      </p:sp>
      <p:sp>
        <p:nvSpPr>
          <p:cNvPr id="9" name="标题 7">
            <a:extLst>
              <a:ext uri="{FF2B5EF4-FFF2-40B4-BE49-F238E27FC236}">
                <a16:creationId xmlns:a16="http://schemas.microsoft.com/office/drawing/2014/main" id="{1A74A00B-E439-45E5-A93E-294AA06FF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444" y="4"/>
            <a:ext cx="8137922" cy="1028699"/>
          </a:xfrm>
        </p:spPr>
        <p:txBody>
          <a:bodyPr/>
          <a:lstStyle/>
          <a:p>
            <a:r>
              <a:rPr lang="en-US" altLang="zh-CN" dirty="0"/>
              <a:t>python is a widely used programming language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01201B6-28EA-4D96-BE8B-593D3F3546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357" y="1231779"/>
            <a:ext cx="7021745" cy="5419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55642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z="2400" smtClean="0"/>
              <a:t>40</a:t>
            </a:fld>
            <a:endParaRPr lang="zh-CN" altLang="en-US" sz="2400"/>
          </a:p>
        </p:txBody>
      </p:sp>
      <p:sp>
        <p:nvSpPr>
          <p:cNvPr id="8" name="标题 7">
            <a:extLst>
              <a:ext uri="{FF2B5EF4-FFF2-40B4-BE49-F238E27FC236}">
                <a16:creationId xmlns:a16="http://schemas.microsoft.com/office/drawing/2014/main" id="{8B1DA36D-173B-4D7B-90B9-A121972FB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list is a particular type of </a:t>
            </a:r>
            <a:r>
              <a:rPr lang="en-US" altLang="zh-CN" dirty="0" err="1"/>
              <a:t>iterable</a:t>
            </a:r>
            <a:r>
              <a:rPr lang="en-US" altLang="zh-CN" dirty="0"/>
              <a:t> but it is not the only one that exists in python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C652292-531D-4158-8FAE-5BA32F30AF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52326"/>
            <a:ext cx="9144000" cy="5418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28109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z="2400" smtClean="0"/>
              <a:t>41</a:t>
            </a:fld>
            <a:endParaRPr lang="zh-CN" altLang="en-US" sz="2400"/>
          </a:p>
        </p:txBody>
      </p:sp>
      <p:sp>
        <p:nvSpPr>
          <p:cNvPr id="8" name="标题 7">
            <a:extLst>
              <a:ext uri="{FF2B5EF4-FFF2-40B4-BE49-F238E27FC236}">
                <a16:creationId xmlns:a16="http://schemas.microsoft.com/office/drawing/2014/main" id="{8B1DA36D-173B-4D7B-90B9-A121972FB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list is a particular type of </a:t>
            </a:r>
            <a:r>
              <a:rPr lang="en-US" altLang="zh-CN" dirty="0" err="1"/>
              <a:t>iterable</a:t>
            </a:r>
            <a:r>
              <a:rPr lang="en-US" altLang="zh-CN" dirty="0"/>
              <a:t> but it is not the only one that exists in python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B4FED71-DA0A-4E5D-90F1-7B63F72AC0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45211"/>
            <a:ext cx="9144000" cy="5863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80471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z="2400" smtClean="0"/>
              <a:t>42</a:t>
            </a:fld>
            <a:endParaRPr lang="zh-CN" altLang="en-US" sz="2400"/>
          </a:p>
        </p:txBody>
      </p:sp>
      <p:sp>
        <p:nvSpPr>
          <p:cNvPr id="8" name="标题 7">
            <a:extLst>
              <a:ext uri="{FF2B5EF4-FFF2-40B4-BE49-F238E27FC236}">
                <a16:creationId xmlns:a16="http://schemas.microsoft.com/office/drawing/2014/main" id="{8B1DA36D-173B-4D7B-90B9-A121972FB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list is a particular type of </a:t>
            </a:r>
            <a:r>
              <a:rPr lang="en-US" altLang="zh-CN" dirty="0" err="1"/>
              <a:t>iterable</a:t>
            </a:r>
            <a:r>
              <a:rPr lang="en-US" altLang="zh-CN" dirty="0"/>
              <a:t> but it is not the only one that exists in python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2A578A0-D239-46A2-941C-62E7F1A9D9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22756"/>
            <a:ext cx="9144000" cy="4375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87425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z="2400" smtClean="0"/>
              <a:t>43</a:t>
            </a:fld>
            <a:endParaRPr lang="zh-CN" altLang="en-US" sz="2400"/>
          </a:p>
        </p:txBody>
      </p:sp>
      <p:sp>
        <p:nvSpPr>
          <p:cNvPr id="8" name="标题 7">
            <a:extLst>
              <a:ext uri="{FF2B5EF4-FFF2-40B4-BE49-F238E27FC236}">
                <a16:creationId xmlns:a16="http://schemas.microsoft.com/office/drawing/2014/main" id="{8B1DA36D-173B-4D7B-90B9-A121972FB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list is a particular type of </a:t>
            </a:r>
            <a:r>
              <a:rPr lang="en-US" altLang="zh-CN" dirty="0" err="1"/>
              <a:t>iterable</a:t>
            </a:r>
            <a:r>
              <a:rPr lang="en-US" altLang="zh-CN" dirty="0"/>
              <a:t> but it is not the only one that exists in python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90DED1D-933D-4251-AD8F-429DB724FC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94909"/>
            <a:ext cx="9144000" cy="3868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16814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z="2400" smtClean="0"/>
              <a:t>44</a:t>
            </a:fld>
            <a:endParaRPr lang="zh-CN" altLang="en-US" sz="2400"/>
          </a:p>
        </p:txBody>
      </p:sp>
      <p:sp>
        <p:nvSpPr>
          <p:cNvPr id="8" name="标题 7">
            <a:extLst>
              <a:ext uri="{FF2B5EF4-FFF2-40B4-BE49-F238E27FC236}">
                <a16:creationId xmlns:a16="http://schemas.microsoft.com/office/drawing/2014/main" id="{8B1DA36D-173B-4D7B-90B9-A121972FB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list is a particular type of </a:t>
            </a:r>
            <a:r>
              <a:rPr lang="en-US" altLang="zh-CN" dirty="0" err="1"/>
              <a:t>iterable</a:t>
            </a:r>
            <a:r>
              <a:rPr lang="en-US" altLang="zh-CN" dirty="0"/>
              <a:t> but it is not the only one that exists in python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FD634FB-0CA7-4DED-BF4A-03A611189B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057" y="1087547"/>
            <a:ext cx="7714695" cy="5770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92432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z="2400" smtClean="0"/>
              <a:t>45</a:t>
            </a:fld>
            <a:endParaRPr lang="zh-CN" altLang="en-US" sz="2400"/>
          </a:p>
        </p:txBody>
      </p:sp>
      <p:sp>
        <p:nvSpPr>
          <p:cNvPr id="8" name="标题 7">
            <a:extLst>
              <a:ext uri="{FF2B5EF4-FFF2-40B4-BE49-F238E27FC236}">
                <a16:creationId xmlns:a16="http://schemas.microsoft.com/office/drawing/2014/main" id="{8B1DA36D-173B-4D7B-90B9-A121972FB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sometimes it will be better to use set tuple or dictionary list is the name given in python to dynamic arrays similar to from </a:t>
            </a:r>
            <a:r>
              <a:rPr lang="en-US" altLang="zh-CN" dirty="0" err="1"/>
              <a:t>c++</a:t>
            </a:r>
            <a:r>
              <a:rPr lang="en-US" altLang="zh-CN" dirty="0"/>
              <a:t> or java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67E16FC-3144-406F-9E2C-3E8F7BB2A1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95" y="1433422"/>
            <a:ext cx="9144000" cy="3991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76360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z="2400" smtClean="0"/>
              <a:t>46</a:t>
            </a:fld>
            <a:endParaRPr lang="zh-CN" altLang="en-US" sz="2400"/>
          </a:p>
        </p:txBody>
      </p:sp>
      <p:sp>
        <p:nvSpPr>
          <p:cNvPr id="8" name="标题 7">
            <a:extLst>
              <a:ext uri="{FF2B5EF4-FFF2-40B4-BE49-F238E27FC236}">
                <a16:creationId xmlns:a16="http://schemas.microsoft.com/office/drawing/2014/main" id="{8B1DA36D-173B-4D7B-90B9-A121972FB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sometimes it will be better to use set tuple or dictionary list is the name given in python to dynamic arrays similar to from </a:t>
            </a:r>
            <a:r>
              <a:rPr lang="en-US" altLang="zh-CN" dirty="0" err="1"/>
              <a:t>c++</a:t>
            </a:r>
            <a:r>
              <a:rPr lang="en-US" altLang="zh-CN" dirty="0"/>
              <a:t> or java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FA83622-31EC-4FA3-B70F-7720C42973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43064"/>
            <a:ext cx="9144000" cy="3971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19603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z="2400" smtClean="0"/>
              <a:t>47</a:t>
            </a:fld>
            <a:endParaRPr lang="zh-CN" altLang="en-US" sz="2400"/>
          </a:p>
        </p:txBody>
      </p:sp>
      <p:sp>
        <p:nvSpPr>
          <p:cNvPr id="8" name="标题 7">
            <a:extLst>
              <a:ext uri="{FF2B5EF4-FFF2-40B4-BE49-F238E27FC236}">
                <a16:creationId xmlns:a16="http://schemas.microsoft.com/office/drawing/2014/main" id="{8B1DA36D-173B-4D7B-90B9-A121972FB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sometimes it will be better to use set tuple or dictionary list is the name given in python to dynamic arrays similar to from </a:t>
            </a:r>
            <a:r>
              <a:rPr lang="en-US" altLang="zh-CN" dirty="0" err="1"/>
              <a:t>c++</a:t>
            </a:r>
            <a:r>
              <a:rPr lang="en-US" altLang="zh-CN" dirty="0"/>
              <a:t> or java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C02376A-2DD3-4DEA-A010-435B1EE4F4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95" y="1583028"/>
            <a:ext cx="9144000" cy="3691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02303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z="2400" smtClean="0"/>
              <a:t>48</a:t>
            </a:fld>
            <a:endParaRPr lang="zh-CN" altLang="en-US" sz="2400"/>
          </a:p>
        </p:txBody>
      </p:sp>
      <p:sp>
        <p:nvSpPr>
          <p:cNvPr id="8" name="标题 7">
            <a:extLst>
              <a:ext uri="{FF2B5EF4-FFF2-40B4-BE49-F238E27FC236}">
                <a16:creationId xmlns:a16="http://schemas.microsoft.com/office/drawing/2014/main" id="{8B1DA36D-173B-4D7B-90B9-A121972FB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sometimes it will be better to use set tuple or dictionary list is the name given in python to dynamic arrays similar to from </a:t>
            </a:r>
            <a:r>
              <a:rPr lang="en-US" altLang="zh-CN" dirty="0" err="1"/>
              <a:t>c++</a:t>
            </a:r>
            <a:r>
              <a:rPr lang="en-US" altLang="zh-CN" dirty="0"/>
              <a:t> or java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A15294E-08E9-4A62-915F-120CE25100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01239"/>
            <a:ext cx="9144000" cy="4055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43848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z="2400" smtClean="0"/>
              <a:t>49</a:t>
            </a:fld>
            <a:endParaRPr lang="zh-CN" altLang="en-US" sz="2400"/>
          </a:p>
        </p:txBody>
      </p:sp>
      <p:sp>
        <p:nvSpPr>
          <p:cNvPr id="8" name="标题 7">
            <a:extLst>
              <a:ext uri="{FF2B5EF4-FFF2-40B4-BE49-F238E27FC236}">
                <a16:creationId xmlns:a16="http://schemas.microsoft.com/office/drawing/2014/main" id="{8B1DA36D-173B-4D7B-90B9-A121972FB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sometimes it will be better to use set tuple or dictionary list is the name given in python to dynamic arrays similar to from </a:t>
            </a:r>
            <a:r>
              <a:rPr lang="en-US" altLang="zh-CN" dirty="0" err="1"/>
              <a:t>c++</a:t>
            </a:r>
            <a:r>
              <a:rPr lang="en-US" altLang="zh-CN" dirty="0"/>
              <a:t> or java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16F7B26-A6F9-4331-93AC-EBDD77B720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3" y="1116457"/>
            <a:ext cx="9144000" cy="4625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4456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 sz="2400" dirty="0"/>
              <a:t>1</a:t>
            </a:r>
            <a:endParaRPr lang="zh-CN" altLang="en-US" sz="2400" dirty="0"/>
          </a:p>
        </p:txBody>
      </p:sp>
      <p:sp>
        <p:nvSpPr>
          <p:cNvPr id="9" name="标题 7">
            <a:extLst>
              <a:ext uri="{FF2B5EF4-FFF2-40B4-BE49-F238E27FC236}">
                <a16:creationId xmlns:a16="http://schemas.microsoft.com/office/drawing/2014/main" id="{1A74A00B-E439-45E5-A93E-294AA06FF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444" y="4"/>
            <a:ext cx="8137922" cy="1028699"/>
          </a:xfrm>
        </p:spPr>
        <p:txBody>
          <a:bodyPr/>
          <a:lstStyle/>
          <a:p>
            <a:r>
              <a:rPr lang="en-US" altLang="zh-CN" dirty="0"/>
              <a:t>python is a widely used programming language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A5538F8-0694-4D6B-A707-D283B4736D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58" y="1136341"/>
            <a:ext cx="7467484" cy="5533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1230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z="2400" smtClean="0"/>
              <a:t>50</a:t>
            </a:fld>
            <a:endParaRPr lang="zh-CN" altLang="en-US" sz="2400"/>
          </a:p>
        </p:txBody>
      </p:sp>
      <p:sp>
        <p:nvSpPr>
          <p:cNvPr id="8" name="标题 7">
            <a:extLst>
              <a:ext uri="{FF2B5EF4-FFF2-40B4-BE49-F238E27FC236}">
                <a16:creationId xmlns:a16="http://schemas.microsoft.com/office/drawing/2014/main" id="{8B1DA36D-173B-4D7B-90B9-A121972FB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sometimes it will be better to use set tuple or dictionary list is the name given in python to dynamic arrays similar to from </a:t>
            </a:r>
            <a:r>
              <a:rPr lang="en-US" altLang="zh-CN" dirty="0" err="1"/>
              <a:t>c++</a:t>
            </a:r>
            <a:r>
              <a:rPr lang="en-US" altLang="zh-CN" dirty="0"/>
              <a:t> or java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F8A9175-7C86-4610-9295-C0DBEE0852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41048"/>
            <a:ext cx="9144000" cy="3975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71249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z="2400" smtClean="0"/>
              <a:t>51</a:t>
            </a:fld>
            <a:endParaRPr lang="zh-CN" altLang="en-US" sz="2400"/>
          </a:p>
        </p:txBody>
      </p:sp>
      <p:sp>
        <p:nvSpPr>
          <p:cNvPr id="8" name="标题 7">
            <a:extLst>
              <a:ext uri="{FF2B5EF4-FFF2-40B4-BE49-F238E27FC236}">
                <a16:creationId xmlns:a16="http://schemas.microsoft.com/office/drawing/2014/main" id="{8B1DA36D-173B-4D7B-90B9-A121972FB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sometimes it will be better to use set tuple or dictionary list is the name given in python to dynamic arrays similar to from </a:t>
            </a:r>
            <a:r>
              <a:rPr lang="en-US" altLang="zh-CN" dirty="0" err="1"/>
              <a:t>c++</a:t>
            </a:r>
            <a:r>
              <a:rPr lang="en-US" altLang="zh-CN" dirty="0"/>
              <a:t> or java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1DE1910-3300-44C4-BD6E-E88E9AE55B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48454"/>
            <a:ext cx="9144000" cy="5009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08400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z="2400" smtClean="0"/>
              <a:t>52</a:t>
            </a:fld>
            <a:endParaRPr lang="zh-CN" altLang="en-US" sz="2400"/>
          </a:p>
        </p:txBody>
      </p:sp>
      <p:sp>
        <p:nvSpPr>
          <p:cNvPr id="8" name="标题 7">
            <a:extLst>
              <a:ext uri="{FF2B5EF4-FFF2-40B4-BE49-F238E27FC236}">
                <a16:creationId xmlns:a16="http://schemas.microsoft.com/office/drawing/2014/main" id="{8B1DA36D-173B-4D7B-90B9-A121972FB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 python 3 receives new development and new features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36A5DF8-9BD2-44BD-B0FF-19BA52C240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588" y="1169581"/>
            <a:ext cx="7494118" cy="5550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71317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z="2400" smtClean="0"/>
              <a:t>53</a:t>
            </a:fld>
            <a:endParaRPr lang="zh-CN" altLang="en-US" sz="2400"/>
          </a:p>
        </p:txBody>
      </p:sp>
      <p:sp>
        <p:nvSpPr>
          <p:cNvPr id="8" name="标题 7">
            <a:extLst>
              <a:ext uri="{FF2B5EF4-FFF2-40B4-BE49-F238E27FC236}">
                <a16:creationId xmlns:a16="http://schemas.microsoft.com/office/drawing/2014/main" id="{8B1DA36D-173B-4D7B-90B9-A121972FB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 python 3 receives new development and new features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C10FC8D-2CB9-48B9-BDED-2A59EF5CEF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100" y="1105785"/>
            <a:ext cx="6407982" cy="5647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87211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z="2400" smtClean="0"/>
              <a:t>54</a:t>
            </a:fld>
            <a:endParaRPr lang="zh-CN" altLang="en-US" sz="2400"/>
          </a:p>
        </p:txBody>
      </p:sp>
      <p:sp>
        <p:nvSpPr>
          <p:cNvPr id="8" name="标题 7">
            <a:extLst>
              <a:ext uri="{FF2B5EF4-FFF2-40B4-BE49-F238E27FC236}">
                <a16:creationId xmlns:a16="http://schemas.microsoft.com/office/drawing/2014/main" id="{8B1DA36D-173B-4D7B-90B9-A121972FB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 python 3 receives new development and new features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1065A1D-19DA-4FAF-85D2-201639487C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67408"/>
            <a:ext cx="9144000" cy="4323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07568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z="2400" smtClean="0"/>
              <a:t>55</a:t>
            </a:fld>
            <a:endParaRPr lang="zh-CN" altLang="en-US" sz="2400"/>
          </a:p>
        </p:txBody>
      </p:sp>
      <p:sp>
        <p:nvSpPr>
          <p:cNvPr id="8" name="标题 7">
            <a:extLst>
              <a:ext uri="{FF2B5EF4-FFF2-40B4-BE49-F238E27FC236}">
                <a16:creationId xmlns:a16="http://schemas.microsoft.com/office/drawing/2014/main" id="{8B1DA36D-173B-4D7B-90B9-A121972FB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 python 3 receives new development and new features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4D493F8-D267-4A92-A5C2-30F2CACF28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95" y="1543439"/>
            <a:ext cx="9144000" cy="4903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75353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z="2400" smtClean="0"/>
              <a:t>56</a:t>
            </a:fld>
            <a:endParaRPr lang="zh-CN" altLang="en-US" sz="2400"/>
          </a:p>
        </p:txBody>
      </p:sp>
      <p:sp>
        <p:nvSpPr>
          <p:cNvPr id="8" name="标题 7">
            <a:extLst>
              <a:ext uri="{FF2B5EF4-FFF2-40B4-BE49-F238E27FC236}">
                <a16:creationId xmlns:a16="http://schemas.microsoft.com/office/drawing/2014/main" id="{8B1DA36D-173B-4D7B-90B9-A121972FB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 python 3 receives new development and new features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278262F-F217-4CB8-9CB2-8A0D82875E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612" y="1260403"/>
            <a:ext cx="6392937" cy="5478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20825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z="2400" smtClean="0"/>
              <a:t>57</a:t>
            </a:fld>
            <a:endParaRPr lang="zh-CN" altLang="en-US" sz="2400"/>
          </a:p>
        </p:txBody>
      </p:sp>
      <p:sp>
        <p:nvSpPr>
          <p:cNvPr id="8" name="标题 7">
            <a:extLst>
              <a:ext uri="{FF2B5EF4-FFF2-40B4-BE49-F238E27FC236}">
                <a16:creationId xmlns:a16="http://schemas.microsoft.com/office/drawing/2014/main" id="{8B1DA36D-173B-4D7B-90B9-A121972FB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 python 3 receives new development and new features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8BD414C-456C-465F-8AA1-8B1AC13E7B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811" y="1111330"/>
            <a:ext cx="6643594" cy="5746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00944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z="2400" smtClean="0"/>
              <a:t>58</a:t>
            </a:fld>
            <a:endParaRPr lang="zh-CN" altLang="en-US" sz="2400"/>
          </a:p>
        </p:txBody>
      </p:sp>
      <p:sp>
        <p:nvSpPr>
          <p:cNvPr id="8" name="标题 7">
            <a:extLst>
              <a:ext uri="{FF2B5EF4-FFF2-40B4-BE49-F238E27FC236}">
                <a16:creationId xmlns:a16="http://schemas.microsoft.com/office/drawing/2014/main" id="{8B1DA36D-173B-4D7B-90B9-A121972FB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 python 3 receives new development and new features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57C1F8B-807B-4D54-BEC2-F83D090F6D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444" y="1103231"/>
            <a:ext cx="7985051" cy="5137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45037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z="2400" smtClean="0"/>
              <a:t>59</a:t>
            </a:fld>
            <a:endParaRPr lang="zh-CN" altLang="en-US" sz="2400"/>
          </a:p>
        </p:txBody>
      </p:sp>
      <p:sp>
        <p:nvSpPr>
          <p:cNvPr id="8" name="标题 7">
            <a:extLst>
              <a:ext uri="{FF2B5EF4-FFF2-40B4-BE49-F238E27FC236}">
                <a16:creationId xmlns:a16="http://schemas.microsoft.com/office/drawing/2014/main" id="{8B1DA36D-173B-4D7B-90B9-A121972FB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 python 3 receives new development and new features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029630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 sz="2400" dirty="0"/>
              <a:t>1</a:t>
            </a:r>
            <a:endParaRPr lang="zh-CN" altLang="en-US" sz="2400" dirty="0"/>
          </a:p>
        </p:txBody>
      </p:sp>
      <p:sp>
        <p:nvSpPr>
          <p:cNvPr id="9" name="标题 7">
            <a:extLst>
              <a:ext uri="{FF2B5EF4-FFF2-40B4-BE49-F238E27FC236}">
                <a16:creationId xmlns:a16="http://schemas.microsoft.com/office/drawing/2014/main" id="{1A74A00B-E439-45E5-A93E-294AA06FF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444" y="4"/>
            <a:ext cx="8137922" cy="1028699"/>
          </a:xfrm>
        </p:spPr>
        <p:txBody>
          <a:bodyPr/>
          <a:lstStyle/>
          <a:p>
            <a:r>
              <a:rPr lang="en-US" altLang="zh-CN" dirty="0"/>
              <a:t>python is a widely used programming language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2EC3C60-BD5D-4DF0-8077-0F2D4907F0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86986"/>
            <a:ext cx="9144000" cy="3481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70942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ṡľïḑè"/>
          <p:cNvSpPr txBox="1"/>
          <p:nvPr/>
        </p:nvSpPr>
        <p:spPr bwMode="auto">
          <a:xfrm>
            <a:off x="213064" y="255295"/>
            <a:ext cx="8726749" cy="6491734"/>
          </a:xfrm>
          <a:prstGeom prst="rect">
            <a:avLst/>
          </a:prstGeom>
          <a:noFill/>
        </p:spPr>
        <p:txBody>
          <a:bodyPr wrap="square" tIns="0" anchor="t">
            <a:noAutofit/>
          </a:bodyPr>
          <a:lstStyle>
            <a:defPPr>
              <a:defRPr lang="zh-CN"/>
            </a:defPPr>
            <a:lvl1pPr>
              <a:defRPr sz="1600" b="1"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1pPr>
            <a:lvl2pPr marL="742950" indent="-285750">
              <a:defRPr sz="3200" b="1">
                <a:solidFill>
                  <a:srgbClr val="4D4D4D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3200" b="1">
                <a:solidFill>
                  <a:srgbClr val="4D4D4D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3200" b="1">
                <a:solidFill>
                  <a:srgbClr val="4D4D4D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3200" b="1">
                <a:solidFill>
                  <a:srgbClr val="4D4D4D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4D4D4D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4D4D4D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4D4D4D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4D4D4D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r>
              <a:rPr lang="en-US" altLang="zh-CN" sz="1400" b="0" dirty="0">
                <a:latin typeface="Cambria" panose="02040503050406030204" pitchFamily="18" charset="0"/>
                <a:ea typeface="Cambria" panose="02040503050406030204" pitchFamily="18" charset="0"/>
              </a:rPr>
              <a:t>Number of categories: 6</a:t>
            </a:r>
          </a:p>
          <a:p>
            <a:r>
              <a:rPr lang="en-US" altLang="zh-CN" sz="1400" b="0" dirty="0">
                <a:latin typeface="Cambria" panose="02040503050406030204" pitchFamily="18" charset="0"/>
                <a:ea typeface="Cambria" panose="02040503050406030204" pitchFamily="18" charset="0"/>
              </a:rPr>
              <a:t>Category and </a:t>
            </a:r>
            <a:r>
              <a:rPr lang="en-US" altLang="zh-CN" sz="1400" b="0" dirty="0" err="1">
                <a:latin typeface="Cambria" panose="02040503050406030204" charset="0"/>
                <a:ea typeface="宋体" panose="02010600030101010101" pitchFamily="2" charset="-122"/>
                <a:cs typeface="Cambria" panose="02040503050406030204" charset="0"/>
              </a:rPr>
              <a:t>Pattren</a:t>
            </a:r>
            <a:r>
              <a:rPr lang="en-US" altLang="zh-CN" sz="1400" b="0" dirty="0">
                <a:solidFill>
                  <a:srgbClr val="FF0000"/>
                </a:solidFill>
                <a:latin typeface="Cambria" panose="02040503050406030204" charset="0"/>
                <a:ea typeface="宋体" panose="02010600030101010101" pitchFamily="2" charset="-122"/>
                <a:cs typeface="Cambria" panose="02040503050406030204" charset="0"/>
              </a:rPr>
              <a:t> </a:t>
            </a:r>
          </a:p>
          <a:p>
            <a:r>
              <a:rPr lang="en-US" altLang="zh-CN" sz="1200" b="0" dirty="0">
                <a:latin typeface="+mn-ea"/>
                <a:ea typeface="+mn-ea"/>
              </a:rPr>
              <a:t>1.Definition</a:t>
            </a:r>
            <a:r>
              <a:rPr lang="zh-CN" altLang="en-US" sz="1200" b="0" dirty="0">
                <a:latin typeface="+mn-ea"/>
                <a:ea typeface="+mn-ea"/>
              </a:rPr>
              <a:t>：</a:t>
            </a:r>
            <a:endParaRPr lang="en-US" altLang="zh-CN" sz="1200" b="0" dirty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1200" b="0" dirty="0">
                <a:latin typeface="+mn-ea"/>
                <a:ea typeface="+mn-ea"/>
              </a:rPr>
              <a:t>2.Usage</a:t>
            </a:r>
            <a:r>
              <a:rPr lang="zh-CN" altLang="en-US" sz="1200" b="0" dirty="0">
                <a:latin typeface="+mn-ea"/>
                <a:ea typeface="+mn-ea"/>
              </a:rPr>
              <a:t>：</a:t>
            </a:r>
            <a:endParaRPr lang="en-US" altLang="zh-CN" sz="1200" b="0" dirty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1200" b="0" dirty="0">
                <a:latin typeface="+mn-ea"/>
                <a:ea typeface="+mn-ea"/>
              </a:rPr>
              <a:t>3.negative</a:t>
            </a:r>
            <a:r>
              <a:rPr lang="zh-CN" altLang="en-US" sz="1200" b="0" dirty="0">
                <a:latin typeface="+mn-ea"/>
                <a:ea typeface="+mn-ea"/>
              </a:rPr>
              <a:t>：</a:t>
            </a:r>
            <a:r>
              <a:rPr lang="en-US" altLang="zh-CN" sz="1200" b="0" dirty="0" err="1">
                <a:solidFill>
                  <a:srgbClr val="FF0000"/>
                </a:solidFill>
                <a:latin typeface="Cambria" panose="02040503050406030204" charset="0"/>
                <a:ea typeface="宋体" panose="02010600030101010101" pitchFamily="2" charset="-122"/>
                <a:cs typeface="Cambria" panose="02040503050406030204" charset="0"/>
              </a:rPr>
              <a:t>pattren</a:t>
            </a:r>
            <a:r>
              <a:rPr lang="zh-CN" altLang="en-US" sz="1200" b="0" dirty="0">
                <a:solidFill>
                  <a:srgbClr val="FF0000"/>
                </a:solidFill>
                <a:latin typeface="Cambria" panose="02040503050406030204" charset="0"/>
                <a:ea typeface="宋体" panose="02010600030101010101" pitchFamily="2" charset="-122"/>
                <a:cs typeface="Cambria" panose="02040503050406030204" charset="0"/>
              </a:rPr>
              <a:t>：</a:t>
            </a:r>
            <a:r>
              <a:rPr lang="en-US" altLang="zh-CN" sz="1200" b="0" dirty="0">
                <a:solidFill>
                  <a:srgbClr val="FF0000"/>
                </a:solidFill>
                <a:latin typeface="Cambria" panose="02040503050406030204" charset="0"/>
                <a:ea typeface="宋体" panose="02010600030101010101" pitchFamily="2" charset="-122"/>
                <a:cs typeface="Cambria" panose="02040503050406030204" charset="0"/>
              </a:rPr>
              <a:t>don’t ;doesn’t ;is not;</a:t>
            </a:r>
            <a:r>
              <a:rPr lang="en-US" altLang="zh-CN" sz="1200" b="0" dirty="0">
                <a:solidFill>
                  <a:srgbClr val="FF0000"/>
                </a:solidFill>
              </a:rPr>
              <a:t> isn’t</a:t>
            </a:r>
            <a:r>
              <a:rPr lang="zh-CN" altLang="en-US" sz="1200" b="0" dirty="0">
                <a:solidFill>
                  <a:srgbClr val="FF0000"/>
                </a:solidFill>
              </a:rPr>
              <a:t>；</a:t>
            </a:r>
            <a:r>
              <a:rPr lang="en-US" altLang="zh-CN" sz="1200" b="0" dirty="0">
                <a:solidFill>
                  <a:srgbClr val="FF0000"/>
                </a:solidFill>
                <a:latin typeface="Cambria" panose="02040503050406030204" charset="0"/>
                <a:ea typeface="宋体" panose="02010600030101010101" pitchFamily="2" charset="-122"/>
                <a:cs typeface="Cambria" panose="02040503050406030204" charset="0"/>
              </a:rPr>
              <a:t>cannot; </a:t>
            </a:r>
            <a:r>
              <a:rPr lang="en-US" altLang="zh-CN" sz="1200" b="0" dirty="0">
                <a:solidFill>
                  <a:srgbClr val="FF0000"/>
                </a:solidFill>
              </a:rPr>
              <a:t>aren’t;  are not; never; hardly ;scarcely; </a:t>
            </a:r>
            <a:r>
              <a:rPr lang="en-US" altLang="zh-CN" sz="1200" b="0" dirty="0" err="1">
                <a:solidFill>
                  <a:srgbClr val="FF0000"/>
                </a:solidFill>
              </a:rPr>
              <a:t>nothing;nobody;neither</a:t>
            </a:r>
            <a:r>
              <a:rPr lang="en-US" altLang="zh-CN" sz="1200" b="0" dirty="0">
                <a:solidFill>
                  <a:srgbClr val="FF0000"/>
                </a:solidFill>
              </a:rPr>
              <a:t>; neither nor; none</a:t>
            </a:r>
            <a:r>
              <a:rPr lang="zh-CN" altLang="en-US" sz="1200" b="0" dirty="0">
                <a:solidFill>
                  <a:srgbClr val="FF0000"/>
                </a:solidFill>
              </a:rPr>
              <a:t>；</a:t>
            </a:r>
            <a:endParaRPr lang="en-US" altLang="zh-CN" sz="1200" b="0" dirty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1200" b="0" dirty="0">
                <a:latin typeface="+mn-ea"/>
                <a:ea typeface="+mn-ea"/>
              </a:rPr>
              <a:t>4.Warning</a:t>
            </a:r>
            <a:r>
              <a:rPr lang="zh-CN" altLang="en-US" sz="1200" b="0" dirty="0">
                <a:latin typeface="+mn-ea"/>
                <a:ea typeface="+mn-ea"/>
              </a:rPr>
              <a:t>：</a:t>
            </a:r>
            <a:r>
              <a:rPr lang="en-US" altLang="zh-CN" sz="1200" b="0" dirty="0">
                <a:solidFill>
                  <a:srgbClr val="FF0000"/>
                </a:solidFill>
                <a:latin typeface="Cambria" panose="02040503050406030204" charset="0"/>
                <a:ea typeface="宋体" panose="02010600030101010101" pitchFamily="2" charset="-122"/>
                <a:cs typeface="Cambria" panose="02040503050406030204" charset="0"/>
              </a:rPr>
              <a:t> pattern:</a:t>
            </a:r>
            <a:r>
              <a:rPr lang="en-US" altLang="zh-CN" sz="1200" b="0" dirty="0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mbria" panose="02040503050406030204" charset="0"/>
                <a:ea typeface="宋体" panose="02010600030101010101" pitchFamily="2" charset="-122"/>
                <a:cs typeface="Cambria" panose="02040503050406030204" charset="0"/>
              </a:rPr>
              <a:t> note;</a:t>
            </a:r>
            <a:r>
              <a:rPr lang="en-US" altLang="zh-CN" sz="1200" b="0" dirty="0">
                <a:solidFill>
                  <a:srgbClr val="FF0000"/>
                </a:solidFill>
              </a:rPr>
              <a:t> notice; warning</a:t>
            </a:r>
            <a:r>
              <a:rPr lang="en-US" altLang="zh-CN" sz="1200" b="0" dirty="0">
                <a:solidFill>
                  <a:srgbClr val="FF0000"/>
                </a:solidFill>
                <a:latin typeface="Cambria" panose="02040503050406030204" charset="0"/>
                <a:ea typeface="宋体" panose="02010600030101010101" pitchFamily="2" charset="-122"/>
                <a:cs typeface="Cambria" panose="02040503050406030204" charset="0"/>
              </a:rPr>
              <a:t>;</a:t>
            </a:r>
            <a:r>
              <a:rPr lang="en-US" altLang="zh-CN" sz="1200" b="0" dirty="0">
                <a:solidFill>
                  <a:srgbClr val="FF0000"/>
                </a:solidFill>
              </a:rPr>
              <a:t> </a:t>
            </a:r>
            <a:r>
              <a:rPr lang="en-US" altLang="zh-CN" sz="1200" b="0" dirty="0">
                <a:solidFill>
                  <a:srgbClr val="FF0000"/>
                </a:solidFill>
                <a:latin typeface="Cambria" panose="02040503050406030204" pitchFamily="18" charset="0"/>
              </a:rPr>
              <a:t>warn;</a:t>
            </a:r>
            <a:endParaRPr lang="en-US" altLang="zh-CN" sz="1200" b="0" dirty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1200" b="0" dirty="0">
                <a:latin typeface="+mn-ea"/>
                <a:ea typeface="+mn-ea"/>
                <a:cs typeface="Cambria" panose="02040503050406030204" charset="0"/>
              </a:rPr>
              <a:t>5.Similar</a:t>
            </a:r>
            <a:r>
              <a:rPr lang="zh-CN" altLang="en-US" sz="1200" b="0" dirty="0">
                <a:latin typeface="+mn-ea"/>
                <a:ea typeface="+mn-ea"/>
                <a:cs typeface="Cambria" panose="02040503050406030204" charset="0"/>
              </a:rPr>
              <a:t>：</a:t>
            </a:r>
            <a:r>
              <a:rPr lang="en-US" altLang="zh-CN" sz="1200" b="0" dirty="0">
                <a:solidFill>
                  <a:srgbClr val="FF0000"/>
                </a:solidFill>
              </a:rPr>
              <a:t> </a:t>
            </a:r>
            <a:r>
              <a:rPr lang="en-US" altLang="zh-CN" sz="1200" b="0" dirty="0">
                <a:solidFill>
                  <a:srgbClr val="FF0000"/>
                </a:solidFill>
                <a:latin typeface="Cambria" panose="02040503050406030204" charset="0"/>
                <a:ea typeface="宋体" panose="02010600030101010101" pitchFamily="2" charset="-122"/>
                <a:cs typeface="Cambria" panose="02040503050406030204" charset="0"/>
              </a:rPr>
              <a:t>pattern :</a:t>
            </a:r>
            <a:r>
              <a:rPr lang="en-US" altLang="zh-CN" sz="1200" b="0" dirty="0">
                <a:solidFill>
                  <a:srgbClr val="FF0000"/>
                </a:solidFill>
              </a:rPr>
              <a:t>resemble ;similar ;</a:t>
            </a:r>
            <a:r>
              <a:rPr lang="en-US" altLang="zh-CN" sz="1200" b="0" dirty="0" err="1">
                <a:solidFill>
                  <a:srgbClr val="FF0000"/>
                </a:solidFill>
              </a:rPr>
              <a:t>appear;</a:t>
            </a:r>
            <a:r>
              <a:rPr lang="en-US" altLang="zh-CN" sz="1200" b="0" dirty="0" err="1">
                <a:solidFill>
                  <a:schemeClr val="accent1"/>
                </a:solidFill>
              </a:rPr>
              <a:t>like</a:t>
            </a:r>
            <a:r>
              <a:rPr lang="en-US" altLang="zh-CN" sz="1200" b="0" dirty="0">
                <a:solidFill>
                  <a:srgbClr val="FF0000"/>
                </a:solidFill>
              </a:rPr>
              <a:t> ;seem ; as if;</a:t>
            </a:r>
            <a:r>
              <a:rPr lang="en-US" altLang="zh-CN" sz="1200" dirty="0">
                <a:solidFill>
                  <a:srgbClr val="FF0000"/>
                </a:solidFill>
              </a:rPr>
              <a:t> almost; similarity</a:t>
            </a:r>
            <a:endParaRPr lang="en-US" altLang="zh-CN" sz="1200" b="0" dirty="0">
              <a:latin typeface="+mn-ea"/>
              <a:ea typeface="+mn-ea"/>
              <a:cs typeface="Cambria" panose="0204050305040603020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200" b="0" dirty="0">
                <a:latin typeface="+mn-ea"/>
                <a:ea typeface="+mn-ea"/>
              </a:rPr>
              <a:t>6.comparative:</a:t>
            </a:r>
            <a:r>
              <a:rPr lang="en-US" altLang="zh-CN" sz="1200" b="0" dirty="0">
                <a:solidFill>
                  <a:srgbClr val="FF0000"/>
                </a:solidFill>
                <a:latin typeface="微软雅黑" panose="020B0503020204020204" pitchFamily="34" charset="-122"/>
                <a:cs typeface="宋体" panose="02010600030101010101" pitchFamily="2" charset="-122"/>
              </a:rPr>
              <a:t>pattern:</a:t>
            </a:r>
            <a:r>
              <a:rPr lang="en-US" altLang="zh-CN" sz="1200" b="0" dirty="0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cs typeface="宋体" panose="02010600030101010101" pitchFamily="2" charset="-122"/>
              </a:rPr>
              <a:t> </a:t>
            </a:r>
            <a:r>
              <a:rPr lang="en-US" altLang="zh-CN" sz="1200" b="0" dirty="0" err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cs typeface="宋体" panose="02010600030101010101" pitchFamily="2" charset="-122"/>
              </a:rPr>
              <a:t>most;more</a:t>
            </a:r>
            <a:r>
              <a:rPr lang="en-US" altLang="zh-CN" sz="1200" b="0" dirty="0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cs typeface="宋体" panose="02010600030101010101" pitchFamily="2" charset="-122"/>
              </a:rPr>
              <a:t>;</a:t>
            </a:r>
            <a:r>
              <a:rPr lang="en-US" altLang="zh-CN" sz="1200" b="0" dirty="0">
                <a:solidFill>
                  <a:srgbClr val="FF0000"/>
                </a:solidFill>
              </a:rPr>
              <a:t> than; the least</a:t>
            </a:r>
            <a:r>
              <a:rPr lang="zh-CN" altLang="en-US" sz="1200" b="0" dirty="0">
                <a:solidFill>
                  <a:srgbClr val="FF0000"/>
                </a:solidFill>
              </a:rPr>
              <a:t>；</a:t>
            </a:r>
            <a:r>
              <a:rPr lang="en-US" altLang="zh-CN" sz="1200" b="0" dirty="0">
                <a:solidFill>
                  <a:srgbClr val="FF0000"/>
                </a:solidFill>
              </a:rPr>
              <a:t>less</a:t>
            </a:r>
            <a:r>
              <a:rPr lang="zh-CN" altLang="en-US" sz="1200" b="0" dirty="0">
                <a:solidFill>
                  <a:srgbClr val="FF0000"/>
                </a:solidFill>
              </a:rPr>
              <a:t>；</a:t>
            </a:r>
            <a:r>
              <a:rPr lang="en-US" altLang="zh-CN" sz="1200" b="0" dirty="0">
                <a:solidFill>
                  <a:srgbClr val="FF0000"/>
                </a:solidFill>
              </a:rPr>
              <a:t>inferior </a:t>
            </a:r>
            <a:r>
              <a:rPr lang="zh-CN" altLang="en-US" sz="1200" b="0" dirty="0">
                <a:solidFill>
                  <a:srgbClr val="FF0000"/>
                </a:solidFill>
              </a:rPr>
              <a:t>；</a:t>
            </a:r>
            <a:r>
              <a:rPr lang="en-US" altLang="zh-CN" sz="1200" b="0" dirty="0">
                <a:solidFill>
                  <a:srgbClr val="FF0000"/>
                </a:solidFill>
              </a:rPr>
              <a:t>superior</a:t>
            </a:r>
            <a:endParaRPr lang="en-US" altLang="zh-CN" sz="1200" b="0" dirty="0">
              <a:solidFill>
                <a:srgbClr val="FF0000"/>
              </a:solidFill>
              <a:latin typeface="+mn-ea"/>
              <a:ea typeface="+mn-ea"/>
              <a:cs typeface="Cambria" panose="02040503050406030204" charset="0"/>
            </a:endParaRPr>
          </a:p>
          <a:p>
            <a:pPr indent="0">
              <a:lnSpc>
                <a:spcPct val="150000"/>
              </a:lnSpc>
              <a:buFont typeface="+mj-lt"/>
              <a:buNone/>
            </a:pPr>
            <a:endParaRPr lang="en-US" altLang="zh-CN" sz="12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indent="0">
              <a:lnSpc>
                <a:spcPct val="150000"/>
              </a:lnSpc>
              <a:buFont typeface="+mj-lt"/>
              <a:buNone/>
            </a:pPr>
            <a:endParaRPr lang="en-US" altLang="zh-CN" sz="12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indent="0">
              <a:lnSpc>
                <a:spcPct val="150000"/>
              </a:lnSpc>
              <a:buFont typeface="+mj-lt"/>
              <a:buNone/>
            </a:pPr>
            <a:r>
              <a:rPr lang="en-US" altLang="zh-CN" sz="1200" dirty="0">
                <a:latin typeface="Cambria" panose="02040503050406030204" pitchFamily="18" charset="0"/>
                <a:ea typeface="Cambria" panose="02040503050406030204" pitchFamily="18" charset="0"/>
              </a:rPr>
              <a:t> Total data volume</a:t>
            </a:r>
            <a:r>
              <a:rPr lang="zh-CN" altLang="en-US" sz="1200" dirty="0">
                <a:latin typeface="Cambria" panose="02040503050406030204" pitchFamily="18" charset="0"/>
                <a:ea typeface="+mn-ea"/>
              </a:rPr>
              <a:t>：</a:t>
            </a:r>
            <a:endParaRPr lang="en-US" altLang="zh-CN" sz="12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indent="0">
              <a:lnSpc>
                <a:spcPct val="150000"/>
              </a:lnSpc>
              <a:buFont typeface="+mj-lt"/>
              <a:buNone/>
            </a:pPr>
            <a:r>
              <a:rPr lang="en-US" altLang="zh-CN" sz="1200" b="0" dirty="0">
                <a:latin typeface="+mn-ea"/>
                <a:ea typeface="+mn-ea"/>
              </a:rPr>
              <a:t>127 277</a:t>
            </a:r>
            <a:r>
              <a:rPr lang="zh-CN" altLang="en-US" sz="1200" b="0" dirty="0">
                <a:latin typeface="+mn-ea"/>
                <a:ea typeface="+mn-ea"/>
              </a:rPr>
              <a:t>（</a:t>
            </a:r>
            <a:r>
              <a:rPr lang="en-US" altLang="zh-CN" sz="1200" b="0" dirty="0">
                <a:latin typeface="+mn-ea"/>
                <a:ea typeface="+mn-ea"/>
              </a:rPr>
              <a:t>examples</a:t>
            </a:r>
            <a:r>
              <a:rPr lang="zh-CN" altLang="en-US" sz="1200" b="0" dirty="0">
                <a:latin typeface="+mn-ea"/>
                <a:ea typeface="+mn-ea"/>
              </a:rPr>
              <a:t>）</a:t>
            </a:r>
            <a:r>
              <a:rPr lang="en-US" altLang="zh-CN" sz="1200" b="0" dirty="0">
                <a:latin typeface="+mn-ea"/>
                <a:ea typeface="+mn-ea"/>
              </a:rPr>
              <a:t>+4672</a:t>
            </a:r>
            <a:r>
              <a:rPr lang="zh-CN" altLang="en-US" sz="1200" b="0" dirty="0">
                <a:latin typeface="+mn-ea"/>
                <a:ea typeface="+mn-ea"/>
              </a:rPr>
              <a:t>（</a:t>
            </a:r>
            <a:r>
              <a:rPr lang="en-US" altLang="zh-CN" sz="1200" b="0" dirty="0">
                <a:latin typeface="+mn-ea"/>
                <a:ea typeface="+mn-ea"/>
              </a:rPr>
              <a:t>topics</a:t>
            </a:r>
            <a:r>
              <a:rPr lang="zh-CN" altLang="en-US" sz="1200" b="0" dirty="0">
                <a:latin typeface="+mn-ea"/>
                <a:ea typeface="+mn-ea"/>
              </a:rPr>
              <a:t>）</a:t>
            </a:r>
            <a:endParaRPr lang="en-US" altLang="zh-CN" sz="1200" b="0" dirty="0">
              <a:latin typeface="+mn-ea"/>
              <a:ea typeface="+mn-ea"/>
            </a:endParaRPr>
          </a:p>
          <a:p>
            <a:pPr indent="0">
              <a:lnSpc>
                <a:spcPct val="150000"/>
              </a:lnSpc>
              <a:buFont typeface="+mj-lt"/>
              <a:buNone/>
            </a:pPr>
            <a:r>
              <a:rPr lang="en-US" altLang="zh-CN" sz="1200" b="0" dirty="0"/>
              <a:t>Word frequency </a:t>
            </a:r>
            <a:r>
              <a:rPr lang="zh-CN" altLang="en-US" sz="1200" b="0" dirty="0"/>
              <a:t>：</a:t>
            </a:r>
            <a:endParaRPr lang="en-US" altLang="zh-CN" sz="1200" b="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8438D64-7BB3-4D55-816D-BCF72B8E42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0184" y="1669002"/>
            <a:ext cx="1518082" cy="472997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C803EA65-2254-4F6D-B9CE-89C17D68A5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9286" y="1669002"/>
            <a:ext cx="1340528" cy="4729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01352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ṡľïḑè"/>
          <p:cNvSpPr txBox="1"/>
          <p:nvPr/>
        </p:nvSpPr>
        <p:spPr bwMode="auto">
          <a:xfrm>
            <a:off x="266331" y="255295"/>
            <a:ext cx="8481978" cy="6394080"/>
          </a:xfrm>
          <a:prstGeom prst="rect">
            <a:avLst/>
          </a:prstGeom>
          <a:noFill/>
        </p:spPr>
        <p:txBody>
          <a:bodyPr wrap="square" tIns="0" anchor="t">
            <a:noAutofit/>
          </a:bodyPr>
          <a:lstStyle>
            <a:defPPr>
              <a:defRPr lang="zh-CN"/>
            </a:defPPr>
            <a:lvl1pPr>
              <a:defRPr sz="1600" b="1"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1pPr>
            <a:lvl2pPr marL="742950" indent="-285750">
              <a:defRPr sz="3200" b="1">
                <a:solidFill>
                  <a:srgbClr val="4D4D4D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3200" b="1">
                <a:solidFill>
                  <a:srgbClr val="4D4D4D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3200" b="1">
                <a:solidFill>
                  <a:srgbClr val="4D4D4D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3200" b="1">
                <a:solidFill>
                  <a:srgbClr val="4D4D4D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4D4D4D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4D4D4D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4D4D4D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4D4D4D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indent="0">
              <a:lnSpc>
                <a:spcPct val="150000"/>
              </a:lnSpc>
              <a:buFont typeface="+mj-lt"/>
              <a:buNone/>
            </a:pPr>
            <a:r>
              <a:rPr lang="en-US" altLang="zh-CN" b="0" dirty="0"/>
              <a:t>Keywords</a:t>
            </a:r>
            <a:r>
              <a:rPr lang="zh-CN" altLang="en-US" b="0" dirty="0"/>
              <a:t>：</a:t>
            </a:r>
            <a:r>
              <a:rPr lang="en-US" altLang="zh-CN" b="0" dirty="0"/>
              <a:t>example</a:t>
            </a:r>
            <a:r>
              <a:rPr lang="zh-CN" altLang="en-US" b="0" dirty="0"/>
              <a:t> </a:t>
            </a:r>
            <a:r>
              <a:rPr lang="en-US" altLang="zh-CN" b="0" dirty="0"/>
              <a:t>table and topics</a:t>
            </a:r>
            <a:r>
              <a:rPr lang="zh-CN" altLang="en-US" b="0" dirty="0"/>
              <a:t> </a:t>
            </a:r>
            <a:r>
              <a:rPr lang="en-US" altLang="zh-CN" b="0" dirty="0"/>
              <a:t>table</a:t>
            </a:r>
          </a:p>
          <a:p>
            <a:pPr indent="0">
              <a:lnSpc>
                <a:spcPct val="150000"/>
              </a:lnSpc>
              <a:buFont typeface="+mj-lt"/>
              <a:buNone/>
            </a:pPr>
            <a:endParaRPr lang="en-US" altLang="zh-CN" sz="1200" b="0" dirty="0">
              <a:latin typeface="+mn-ea"/>
              <a:ea typeface="+mn-ea"/>
              <a:cs typeface="Cambria" panose="0204050305040603020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E6BAE23-CD18-458A-BBCB-7E74E2AD71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0586" y="1398234"/>
            <a:ext cx="3187084" cy="483833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B24A789-6854-4D35-91BE-AF35953A87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703" y="1398233"/>
            <a:ext cx="2982897" cy="4838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1672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ṡľïḑè"/>
          <p:cNvSpPr txBox="1"/>
          <p:nvPr/>
        </p:nvSpPr>
        <p:spPr bwMode="auto">
          <a:xfrm>
            <a:off x="458152" y="231960"/>
            <a:ext cx="8227695" cy="6394080"/>
          </a:xfrm>
          <a:prstGeom prst="rect">
            <a:avLst/>
          </a:prstGeom>
          <a:noFill/>
        </p:spPr>
        <p:txBody>
          <a:bodyPr wrap="square" tIns="0" anchor="t">
            <a:noAutofit/>
          </a:bodyPr>
          <a:lstStyle>
            <a:defPPr>
              <a:defRPr lang="zh-CN"/>
            </a:defPPr>
            <a:lvl1pPr>
              <a:defRPr sz="1600" b="1"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1pPr>
            <a:lvl2pPr marL="742950" indent="-285750">
              <a:defRPr sz="3200" b="1">
                <a:solidFill>
                  <a:srgbClr val="4D4D4D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3200" b="1">
                <a:solidFill>
                  <a:srgbClr val="4D4D4D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3200" b="1">
                <a:solidFill>
                  <a:srgbClr val="4D4D4D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3200" b="1">
                <a:solidFill>
                  <a:srgbClr val="4D4D4D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4D4D4D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4D4D4D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4D4D4D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4D4D4D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indent="0">
              <a:lnSpc>
                <a:spcPct val="150000"/>
              </a:lnSpc>
              <a:buFont typeface="+mj-lt"/>
              <a:buNone/>
            </a:pPr>
            <a:r>
              <a:rPr lang="en-US" altLang="zh-CN" b="0" dirty="0"/>
              <a:t>negative </a:t>
            </a:r>
            <a:r>
              <a:rPr lang="zh-CN" altLang="en-US" sz="1400" b="0" dirty="0">
                <a:latin typeface="Cambria" panose="02040503050406030204" charset="0"/>
                <a:ea typeface="宋体" panose="02010600030101010101" pitchFamily="2" charset="-122"/>
                <a:cs typeface="Cambria" panose="02040503050406030204" charset="0"/>
              </a:rPr>
              <a:t>：</a:t>
            </a:r>
            <a:endParaRPr lang="en-US" altLang="zh-CN" sz="1400" b="0" dirty="0">
              <a:latin typeface="Cambria" panose="02040503050406030204" charset="0"/>
              <a:ea typeface="宋体" panose="02010600030101010101" pitchFamily="2" charset="-122"/>
              <a:cs typeface="Cambria" panose="02040503050406030204" charset="0"/>
            </a:endParaRPr>
          </a:p>
          <a:p>
            <a:pPr indent="0">
              <a:lnSpc>
                <a:spcPct val="150000"/>
              </a:lnSpc>
              <a:buFont typeface="+mj-lt"/>
              <a:buNone/>
            </a:pPr>
            <a:r>
              <a:rPr lang="en-US" altLang="zh-CN" sz="1400" b="0" dirty="0">
                <a:latin typeface="Cambria" panose="02040503050406030204" charset="0"/>
                <a:ea typeface="宋体" panose="02010600030101010101" pitchFamily="2" charset="-122"/>
                <a:cs typeface="Cambria" panose="02040503050406030204" charset="0"/>
              </a:rPr>
              <a:t>30/426/</a:t>
            </a:r>
            <a:r>
              <a:rPr lang="en-US" altLang="zh-CN" sz="1400" b="0" dirty="0">
                <a:solidFill>
                  <a:schemeClr val="accent1"/>
                </a:solidFill>
                <a:latin typeface="Cambria" panose="02040503050406030204" charset="0"/>
                <a:ea typeface="宋体" panose="02010600030101010101" pitchFamily="2" charset="-122"/>
                <a:cs typeface="Cambria" panose="02040503050406030204" charset="0"/>
              </a:rPr>
              <a:t>3939 </a:t>
            </a:r>
            <a:r>
              <a:rPr lang="en-US" altLang="zh-CN" sz="1400" b="0" dirty="0">
                <a:latin typeface="Cambria" panose="02040503050406030204" charset="0"/>
                <a:ea typeface="宋体" panose="02010600030101010101" pitchFamily="2" charset="-122"/>
                <a:cs typeface="Cambria" panose="02040503050406030204" charset="0"/>
              </a:rPr>
              <a:t> </a:t>
            </a:r>
          </a:p>
          <a:p>
            <a:pPr indent="0">
              <a:lnSpc>
                <a:spcPct val="150000"/>
              </a:lnSpc>
              <a:buFont typeface="+mj-lt"/>
              <a:buNone/>
            </a:pPr>
            <a:r>
              <a:rPr lang="en-US" altLang="zh-CN" sz="1400" b="0" dirty="0">
                <a:latin typeface="Cambria" panose="02040503050406030204" charset="0"/>
                <a:ea typeface="宋体" panose="02010600030101010101" pitchFamily="2" charset="-122"/>
                <a:cs typeface="Cambria" panose="02040503050406030204" charset="0"/>
              </a:rPr>
              <a:t>1 1117/</a:t>
            </a:r>
            <a:r>
              <a:rPr lang="en-US" altLang="zh-CN" sz="1400" b="0" dirty="0">
                <a:latin typeface="+mn-ea"/>
              </a:rPr>
              <a:t> 127 277</a:t>
            </a:r>
          </a:p>
          <a:p>
            <a:pPr indent="0">
              <a:lnSpc>
                <a:spcPct val="150000"/>
              </a:lnSpc>
              <a:buFont typeface="+mj-lt"/>
              <a:buNone/>
            </a:pPr>
            <a:endParaRPr lang="en-US" altLang="zh-CN" sz="1400" b="0" dirty="0">
              <a:latin typeface="+mn-ea"/>
            </a:endParaRPr>
          </a:p>
          <a:p>
            <a:pPr indent="0">
              <a:lnSpc>
                <a:spcPct val="150000"/>
              </a:lnSpc>
              <a:buFont typeface="+mj-lt"/>
              <a:buNone/>
            </a:pPr>
            <a:r>
              <a:rPr lang="en-US" altLang="zh-CN" sz="1400" b="0" dirty="0">
                <a:latin typeface="+mn-ea"/>
              </a:rPr>
              <a:t>Warn </a:t>
            </a:r>
            <a:r>
              <a:rPr lang="zh-CN" altLang="en-US" sz="1400" b="0" dirty="0">
                <a:latin typeface="+mn-ea"/>
              </a:rPr>
              <a:t>：</a:t>
            </a:r>
            <a:endParaRPr lang="en-US" altLang="zh-CN" sz="1400" b="0" dirty="0">
              <a:latin typeface="+mn-ea"/>
            </a:endParaRPr>
          </a:p>
          <a:p>
            <a:pPr indent="0">
              <a:lnSpc>
                <a:spcPct val="150000"/>
              </a:lnSpc>
              <a:buFont typeface="+mj-lt"/>
              <a:buNone/>
            </a:pPr>
            <a:r>
              <a:rPr lang="en-US" altLang="zh-CN" sz="1400" b="0" dirty="0">
                <a:latin typeface="+mn-ea"/>
              </a:rPr>
              <a:t>177/</a:t>
            </a:r>
            <a:r>
              <a:rPr lang="en-US" altLang="zh-CN" sz="1400" b="0" dirty="0">
                <a:solidFill>
                  <a:schemeClr val="accent1"/>
                </a:solidFill>
                <a:latin typeface="Cambria" panose="02040503050406030204" charset="0"/>
                <a:ea typeface="宋体" panose="02010600030101010101" pitchFamily="2" charset="-122"/>
              </a:rPr>
              <a:t>3938</a:t>
            </a:r>
          </a:p>
          <a:p>
            <a:pPr indent="0">
              <a:lnSpc>
                <a:spcPct val="150000"/>
              </a:lnSpc>
              <a:buFont typeface="+mj-lt"/>
              <a:buNone/>
            </a:pPr>
            <a:r>
              <a:rPr lang="en-US" altLang="zh-CN" sz="1400" b="0" dirty="0">
                <a:latin typeface="Cambria" panose="02040503050406030204" charset="0"/>
                <a:ea typeface="宋体" panose="02010600030101010101" pitchFamily="2" charset="-122"/>
                <a:cs typeface="Cambria" panose="02040503050406030204" charset="0"/>
              </a:rPr>
              <a:t>3472/</a:t>
            </a:r>
            <a:r>
              <a:rPr lang="en-US" altLang="zh-CN" sz="1400" b="0" dirty="0">
                <a:latin typeface="+mn-ea"/>
              </a:rPr>
              <a:t> 127 277</a:t>
            </a:r>
            <a:endParaRPr lang="en-US" altLang="zh-CN" sz="1400" b="0" dirty="0">
              <a:latin typeface="Cambria" panose="02040503050406030204" charset="0"/>
              <a:ea typeface="宋体" panose="02010600030101010101" pitchFamily="2" charset="-122"/>
              <a:cs typeface="Cambria" panose="0204050305040603020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400" b="0" dirty="0">
                <a:solidFill>
                  <a:srgbClr val="002060"/>
                </a:solidFill>
                <a:latin typeface="Cambria" panose="02040503050406030204" charset="0"/>
                <a:ea typeface="宋体" panose="02010600030101010101" pitchFamily="2" charset="-122"/>
              </a:rPr>
              <a:t>Similar</a:t>
            </a:r>
            <a:r>
              <a:rPr lang="zh-CN" altLang="en-US" sz="1400" b="0" dirty="0">
                <a:solidFill>
                  <a:srgbClr val="002060"/>
                </a:solidFill>
                <a:latin typeface="Cambria" panose="02040503050406030204" charset="0"/>
                <a:ea typeface="宋体" panose="02010600030101010101" pitchFamily="2" charset="-122"/>
              </a:rPr>
              <a:t>：</a:t>
            </a:r>
            <a:endParaRPr lang="en-US" altLang="zh-CN" sz="1400" b="0" dirty="0">
              <a:solidFill>
                <a:srgbClr val="002060"/>
              </a:solidFill>
              <a:latin typeface="Cambria" panose="02040503050406030204" charset="0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b="0" dirty="0">
                <a:solidFill>
                  <a:srgbClr val="002060"/>
                </a:solidFill>
                <a:latin typeface="Cambria" panose="02040503050406030204" charset="0"/>
                <a:ea typeface="宋体" panose="02010600030101010101" pitchFamily="2" charset="-122"/>
              </a:rPr>
              <a:t>233/</a:t>
            </a:r>
            <a:r>
              <a:rPr lang="en-US" altLang="zh-CN" sz="1400" b="0" dirty="0">
                <a:solidFill>
                  <a:schemeClr val="accent1"/>
                </a:solidFill>
                <a:latin typeface="Cambria" panose="02040503050406030204" charset="0"/>
                <a:ea typeface="宋体" panose="02010600030101010101" pitchFamily="2" charset="-122"/>
              </a:rPr>
              <a:t>3938</a:t>
            </a:r>
            <a:endParaRPr lang="en-US" altLang="zh-CN" sz="1400" b="0" dirty="0">
              <a:solidFill>
                <a:srgbClr val="002060"/>
              </a:solidFill>
              <a:latin typeface="Cambria" panose="02040503050406030204" charset="0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b="0" dirty="0">
                <a:latin typeface="+mn-ea"/>
              </a:rPr>
              <a:t>1487/ 127 277</a:t>
            </a:r>
          </a:p>
          <a:p>
            <a:pPr>
              <a:lnSpc>
                <a:spcPct val="150000"/>
              </a:lnSpc>
            </a:pPr>
            <a:endParaRPr lang="en-US" altLang="zh-CN" sz="1400" b="0" dirty="0">
              <a:latin typeface="+mn-ea"/>
            </a:endParaRPr>
          </a:p>
          <a:p>
            <a:pPr indent="0">
              <a:lnSpc>
                <a:spcPct val="150000"/>
              </a:lnSpc>
              <a:buFont typeface="+mj-lt"/>
              <a:buNone/>
            </a:pPr>
            <a:r>
              <a:rPr lang="en-US" altLang="zh-CN" sz="1400" b="0" dirty="0">
                <a:latin typeface="+mn-ea"/>
              </a:rPr>
              <a:t>comparative </a:t>
            </a:r>
            <a:r>
              <a:rPr lang="zh-CN" altLang="en-US" sz="1400" b="0" dirty="0">
                <a:latin typeface="+mn-ea"/>
              </a:rPr>
              <a:t>：</a:t>
            </a:r>
            <a:endParaRPr lang="en-US" altLang="zh-CN" sz="1400" b="0" dirty="0">
              <a:latin typeface="+mn-ea"/>
            </a:endParaRPr>
          </a:p>
          <a:p>
            <a:pPr indent="0">
              <a:lnSpc>
                <a:spcPct val="150000"/>
              </a:lnSpc>
              <a:buFont typeface="+mj-lt"/>
              <a:buNone/>
            </a:pPr>
            <a:r>
              <a:rPr lang="en-US" altLang="zh-CN" sz="1400" b="0" dirty="0">
                <a:latin typeface="+mn-ea"/>
              </a:rPr>
              <a:t>5699/127 277</a:t>
            </a:r>
          </a:p>
          <a:p>
            <a:pPr indent="0">
              <a:lnSpc>
                <a:spcPct val="150000"/>
              </a:lnSpc>
              <a:buFont typeface="+mj-lt"/>
              <a:buNone/>
            </a:pPr>
            <a:r>
              <a:rPr lang="en-US" altLang="zh-CN" sz="1400" b="0" dirty="0">
                <a:latin typeface="+mn-ea"/>
              </a:rPr>
              <a:t>71/</a:t>
            </a:r>
            <a:r>
              <a:rPr lang="en-US" altLang="zh-CN" sz="1400" b="0" dirty="0">
                <a:solidFill>
                  <a:schemeClr val="accent1"/>
                </a:solidFill>
                <a:latin typeface="+mn-ea"/>
              </a:rPr>
              <a:t>3938</a:t>
            </a:r>
          </a:p>
          <a:p>
            <a:pPr indent="0">
              <a:lnSpc>
                <a:spcPct val="150000"/>
              </a:lnSpc>
              <a:buFont typeface="+mj-lt"/>
              <a:buNone/>
            </a:pPr>
            <a:endParaRPr lang="en-US" altLang="zh-CN" sz="1400" b="0" dirty="0">
              <a:latin typeface="+mn-ea"/>
            </a:endParaRPr>
          </a:p>
          <a:p>
            <a:pPr indent="0">
              <a:lnSpc>
                <a:spcPct val="150000"/>
              </a:lnSpc>
              <a:buFont typeface="+mj-lt"/>
              <a:buNone/>
            </a:pPr>
            <a:endParaRPr lang="en-US" altLang="zh-CN" sz="1400" b="0" dirty="0">
              <a:latin typeface="+mn-ea"/>
            </a:endParaRPr>
          </a:p>
          <a:p>
            <a:pPr indent="0">
              <a:lnSpc>
                <a:spcPct val="150000"/>
              </a:lnSpc>
              <a:buFont typeface="+mj-lt"/>
              <a:buNone/>
            </a:pPr>
            <a:endParaRPr lang="en-US" altLang="zh-CN" sz="1400" b="0" dirty="0">
              <a:latin typeface="+mn-ea"/>
            </a:endParaRPr>
          </a:p>
          <a:p>
            <a:pPr indent="0">
              <a:lnSpc>
                <a:spcPct val="150000"/>
              </a:lnSpc>
              <a:buFont typeface="+mj-lt"/>
              <a:buNone/>
            </a:pPr>
            <a:endParaRPr lang="en-US" altLang="zh-CN" sz="1400" b="0" dirty="0">
              <a:solidFill>
                <a:srgbClr val="FF0000"/>
              </a:solidFill>
              <a:latin typeface="+mn-ea"/>
              <a:ea typeface="宋体" panose="02010600030101010101" pitchFamily="2" charset="-122"/>
              <a:cs typeface="Cambria" panose="02040503050406030204" charset="0"/>
            </a:endParaRPr>
          </a:p>
          <a:p>
            <a:pPr indent="0">
              <a:lnSpc>
                <a:spcPct val="150000"/>
              </a:lnSpc>
              <a:buFont typeface="+mj-lt"/>
              <a:buNone/>
            </a:pPr>
            <a:endParaRPr lang="en-US" altLang="zh-CN" sz="1400" b="0" dirty="0">
              <a:solidFill>
                <a:srgbClr val="FF0000"/>
              </a:solidFill>
              <a:latin typeface="+mn-ea"/>
              <a:ea typeface="宋体" panose="02010600030101010101" pitchFamily="2" charset="-122"/>
              <a:cs typeface="Cambria" panose="02040503050406030204" charset="0"/>
            </a:endParaRPr>
          </a:p>
          <a:p>
            <a:pPr indent="0">
              <a:lnSpc>
                <a:spcPct val="150000"/>
              </a:lnSpc>
              <a:buFont typeface="+mj-lt"/>
              <a:buNone/>
            </a:pPr>
            <a:endParaRPr lang="zh-CN" altLang="en-US" sz="1400" b="0" dirty="0">
              <a:solidFill>
                <a:srgbClr val="FF0000"/>
              </a:solidFill>
              <a:latin typeface="Cambria" panose="02040503050406030204" charset="0"/>
              <a:ea typeface="宋体" panose="02010600030101010101" pitchFamily="2" charset="-122"/>
              <a:cs typeface="Cambria" panose="02040503050406030204" charset="0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ṡľïḑè"/>
          <p:cNvSpPr txBox="1"/>
          <p:nvPr/>
        </p:nvSpPr>
        <p:spPr bwMode="auto">
          <a:xfrm>
            <a:off x="511735" y="255295"/>
            <a:ext cx="8227695" cy="6394080"/>
          </a:xfrm>
          <a:prstGeom prst="rect">
            <a:avLst/>
          </a:prstGeom>
          <a:noFill/>
        </p:spPr>
        <p:txBody>
          <a:bodyPr wrap="square" tIns="0" anchor="t">
            <a:noAutofit/>
          </a:bodyPr>
          <a:lstStyle>
            <a:defPPr>
              <a:defRPr lang="zh-CN"/>
            </a:defPPr>
            <a:lvl1pPr>
              <a:defRPr sz="1600" b="1"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1pPr>
            <a:lvl2pPr marL="742950" indent="-285750">
              <a:defRPr sz="3200" b="1">
                <a:solidFill>
                  <a:srgbClr val="4D4D4D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3200" b="1">
                <a:solidFill>
                  <a:srgbClr val="4D4D4D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3200" b="1">
                <a:solidFill>
                  <a:srgbClr val="4D4D4D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3200" b="1">
                <a:solidFill>
                  <a:srgbClr val="4D4D4D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4D4D4D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4D4D4D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4D4D4D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4D4D4D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indent="0">
              <a:lnSpc>
                <a:spcPct val="150000"/>
              </a:lnSpc>
              <a:buFont typeface="+mj-lt"/>
              <a:buNone/>
            </a:pPr>
            <a:r>
              <a:rPr lang="en-US" altLang="zh-CN" sz="1400" b="0" dirty="0">
                <a:highlight>
                  <a:srgbClr val="FFFF00"/>
                </a:highlight>
                <a:latin typeface="Cambria" panose="02040503050406030204" charset="0"/>
                <a:ea typeface="宋体" panose="02010600030101010101" pitchFamily="2" charset="-122"/>
                <a:cs typeface="Cambria" panose="02040503050406030204" charset="0"/>
              </a:rPr>
              <a:t>1.</a:t>
            </a:r>
            <a:r>
              <a:rPr lang="en-US" altLang="zh-CN" sz="1400" b="0" dirty="0">
                <a:highlight>
                  <a:srgbClr val="FFFF00"/>
                </a:highlight>
                <a:latin typeface="+mn-ea"/>
              </a:rPr>
              <a:t> definition </a:t>
            </a:r>
            <a:r>
              <a:rPr lang="zh-CN" altLang="en-US" sz="1400" b="0" dirty="0">
                <a:highlight>
                  <a:srgbClr val="FFFF00"/>
                </a:highlight>
                <a:latin typeface="Cambria" panose="02040503050406030204" charset="0"/>
                <a:ea typeface="宋体" panose="02010600030101010101" pitchFamily="2" charset="-122"/>
                <a:cs typeface="Cambria" panose="02040503050406030204" charset="0"/>
              </a:rPr>
              <a:t>：</a:t>
            </a:r>
          </a:p>
          <a:p>
            <a:pPr indent="0">
              <a:lnSpc>
                <a:spcPct val="150000"/>
              </a:lnSpc>
              <a:buFont typeface="+mj-lt"/>
              <a:buNone/>
            </a:pPr>
            <a:r>
              <a:rPr lang="en-US" altLang="zh-CN" sz="1400" b="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1. Python is a widely used high-level programming language for general-purpose programming, created by Guido van Rossum and first released in 1991.</a:t>
            </a:r>
          </a:p>
          <a:p>
            <a:pPr indent="0">
              <a:lnSpc>
                <a:spcPct val="150000"/>
              </a:lnSpc>
              <a:buFont typeface="+mj-lt"/>
              <a:buNone/>
            </a:pPr>
            <a:r>
              <a:rPr lang="zh-CN" altLang="en-US" sz="1400" b="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（</a:t>
            </a:r>
            <a:r>
              <a:rPr lang="en-US" altLang="zh-CN" sz="1400" b="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tag</a:t>
            </a:r>
            <a:r>
              <a:rPr lang="zh-CN" altLang="en-US" sz="1400" b="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：</a:t>
            </a:r>
            <a:r>
              <a:rPr lang="en-US" altLang="zh-CN" sz="1400" b="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python</a:t>
            </a:r>
            <a:r>
              <a:rPr lang="zh-CN" altLang="en-US" sz="1400" b="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r>
              <a:rPr lang="en-US" altLang="zh-CN" sz="1400" b="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topic</a:t>
            </a:r>
            <a:r>
              <a:rPr lang="zh-CN" altLang="en-US" sz="1400" b="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：</a:t>
            </a:r>
            <a:r>
              <a:rPr lang="en-US" altLang="zh-CN" sz="1400" b="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Getting started with Python Language</a:t>
            </a:r>
            <a:r>
              <a:rPr lang="zh-CN" altLang="en-US" sz="1400" b="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r>
              <a:rPr lang="en-US" altLang="zh-CN" sz="1400" b="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example</a:t>
            </a:r>
            <a:r>
              <a:rPr lang="zh-CN" altLang="en-US" sz="1400" b="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：</a:t>
            </a:r>
            <a:r>
              <a:rPr lang="en-US" altLang="zh-CN" sz="1400" b="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Getting Started</a:t>
            </a:r>
            <a:r>
              <a:rPr lang="zh-CN" altLang="en-US" sz="1400" b="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）</a:t>
            </a:r>
            <a:endParaRPr lang="en-US" altLang="zh-CN" sz="1400" b="0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1400" b="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2. Python 2.x is the legacy version and will receive only security updates until 2020.</a:t>
            </a:r>
            <a:r>
              <a:rPr lang="zh-CN" altLang="en-US" sz="1400" b="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（</a:t>
            </a:r>
            <a:r>
              <a:rPr lang="en-US" altLang="zh-CN" sz="1400" b="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tag</a:t>
            </a:r>
            <a:r>
              <a:rPr lang="zh-CN" altLang="en-US" sz="1400" b="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：</a:t>
            </a:r>
            <a:r>
              <a:rPr lang="en-US" altLang="zh-CN" sz="1400" b="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python</a:t>
            </a:r>
            <a:r>
              <a:rPr lang="zh-CN" altLang="en-US" sz="1400" b="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r>
              <a:rPr lang="en-US" altLang="zh-CN" sz="1400" b="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topic</a:t>
            </a:r>
            <a:r>
              <a:rPr lang="zh-CN" altLang="en-US" sz="1400" b="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：</a:t>
            </a:r>
            <a:r>
              <a:rPr lang="en-US" altLang="zh-CN" sz="1400" b="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Getting started with Python Language</a:t>
            </a:r>
            <a:r>
              <a:rPr lang="zh-CN" altLang="en-US" sz="1400" b="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r>
              <a:rPr lang="en-US" altLang="zh-CN" sz="1400" b="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example</a:t>
            </a:r>
            <a:r>
              <a:rPr lang="zh-CN" altLang="en-US" sz="1400" b="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：</a:t>
            </a:r>
            <a:r>
              <a:rPr lang="en-US" altLang="zh-CN" sz="1400" b="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Getting Started</a:t>
            </a:r>
            <a:r>
              <a:rPr lang="zh-CN" altLang="en-US" sz="1400" b="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）</a:t>
            </a:r>
            <a:endParaRPr lang="en-US" altLang="zh-CN" sz="1400" b="0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>
              <a:lnSpc>
                <a:spcPct val="150000"/>
              </a:lnSpc>
              <a:buFont typeface="+mj-lt"/>
              <a:buNone/>
            </a:pPr>
            <a:r>
              <a:rPr lang="en-US" altLang="zh-CN" sz="1400" b="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3.</a:t>
            </a:r>
            <a:r>
              <a:rPr lang="en-US" altLang="zh-CN" sz="1400" b="0" dirty="0">
                <a:latin typeface="Cambria" panose="02040503050406030204" charset="0"/>
                <a:ea typeface="宋体" panose="02010600030101010101" pitchFamily="2" charset="-122"/>
                <a:cs typeface="Cambria" panose="02040503050406030204" charset="0"/>
              </a:rPr>
              <a:t> </a:t>
            </a:r>
            <a:r>
              <a:rPr lang="en-US" altLang="zh-CN" sz="1400" b="0" dirty="0" err="1">
                <a:latin typeface="Cambria" panose="02040503050406030204" charset="0"/>
                <a:ea typeface="宋体" panose="02010600030101010101" pitchFamily="2" charset="-122"/>
                <a:cs typeface="Cambria" panose="02040503050406030204" charset="0"/>
              </a:rPr>
              <a:t>pyglet</a:t>
            </a:r>
            <a:r>
              <a:rPr lang="en-US" altLang="zh-CN" sz="1400" b="0" dirty="0">
                <a:latin typeface="Cambria" panose="02040503050406030204" charset="0"/>
                <a:ea typeface="宋体" panose="02010600030101010101" pitchFamily="2" charset="-122"/>
                <a:cs typeface="Cambria" panose="02040503050406030204" charset="0"/>
              </a:rPr>
              <a:t> is a python module used for visuals and sound.</a:t>
            </a:r>
          </a:p>
          <a:p>
            <a:pPr>
              <a:lnSpc>
                <a:spcPct val="150000"/>
              </a:lnSpc>
            </a:pPr>
            <a:r>
              <a:rPr lang="zh-CN" altLang="en-US" sz="1400" b="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（</a:t>
            </a:r>
            <a:r>
              <a:rPr lang="en-US" altLang="zh-CN" sz="1400" b="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tag</a:t>
            </a:r>
            <a:r>
              <a:rPr lang="zh-CN" altLang="en-US" sz="1400" b="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：</a:t>
            </a:r>
            <a:r>
              <a:rPr lang="en-US" altLang="zh-CN" sz="1400" b="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python</a:t>
            </a:r>
            <a:r>
              <a:rPr lang="zh-CN" altLang="en-US" sz="1400" b="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r>
              <a:rPr lang="en-US" altLang="zh-CN" sz="1400" b="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topic</a:t>
            </a:r>
            <a:r>
              <a:rPr lang="zh-CN" altLang="en-US" sz="1400" b="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：</a:t>
            </a:r>
            <a:r>
              <a:rPr lang="en-US" altLang="zh-CN" sz="1400" b="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Getting started with Python Language</a:t>
            </a:r>
            <a:r>
              <a:rPr lang="zh-CN" altLang="en-US" sz="1400" b="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r>
              <a:rPr lang="en-US" altLang="zh-CN" sz="1400" b="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example</a:t>
            </a:r>
            <a:r>
              <a:rPr lang="zh-CN" altLang="en-US" sz="1400" b="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：</a:t>
            </a:r>
            <a:r>
              <a:rPr lang="en-US" altLang="zh-CN" sz="1400" b="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Getting Started</a:t>
            </a:r>
            <a:r>
              <a:rPr lang="zh-CN" altLang="en-US" sz="1400" b="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）</a:t>
            </a:r>
            <a:endParaRPr lang="en-US" altLang="zh-CN" sz="1400" b="0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indent="0">
              <a:lnSpc>
                <a:spcPct val="150000"/>
              </a:lnSpc>
              <a:buFont typeface="+mj-lt"/>
              <a:buNone/>
            </a:pPr>
            <a:r>
              <a:rPr lang="en-US" altLang="zh-CN" sz="1400" b="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4. a tuple is a immutable list of values.</a:t>
            </a:r>
          </a:p>
          <a:p>
            <a:pPr>
              <a:lnSpc>
                <a:spcPct val="150000"/>
              </a:lnSpc>
            </a:pPr>
            <a:r>
              <a:rPr lang="zh-CN" altLang="en-US" sz="1400" b="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（</a:t>
            </a:r>
            <a:r>
              <a:rPr lang="en-US" altLang="zh-CN" sz="1400" b="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tag</a:t>
            </a:r>
            <a:r>
              <a:rPr lang="zh-CN" altLang="en-US" sz="1400" b="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：</a:t>
            </a:r>
            <a:r>
              <a:rPr lang="en-US" altLang="zh-CN" sz="1400" b="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python</a:t>
            </a:r>
            <a:r>
              <a:rPr lang="zh-CN" altLang="en-US" sz="1400" b="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r>
              <a:rPr lang="en-US" altLang="zh-CN" sz="1400" b="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topic</a:t>
            </a:r>
            <a:r>
              <a:rPr lang="zh-CN" altLang="en-US" sz="1400" b="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：</a:t>
            </a:r>
            <a:r>
              <a:rPr lang="en-US" altLang="zh-CN" sz="1400" b="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Tuple</a:t>
            </a:r>
            <a:r>
              <a:rPr lang="zh-CN" altLang="en-US" sz="1400" b="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）</a:t>
            </a:r>
            <a:endParaRPr lang="en-US" altLang="zh-CN" sz="1400" b="0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1400" b="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a tuple is a comma-separated list of values</a:t>
            </a:r>
          </a:p>
          <a:p>
            <a:pPr>
              <a:lnSpc>
                <a:spcPct val="150000"/>
              </a:lnSpc>
            </a:pPr>
            <a:r>
              <a:rPr lang="zh-CN" altLang="en-US" sz="1400" b="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（</a:t>
            </a:r>
            <a:r>
              <a:rPr lang="en-US" altLang="zh-CN" sz="1400" b="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tag</a:t>
            </a:r>
            <a:r>
              <a:rPr lang="zh-CN" altLang="en-US" sz="1400" b="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：</a:t>
            </a:r>
            <a:r>
              <a:rPr lang="en-US" altLang="zh-CN" sz="1400" b="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python</a:t>
            </a:r>
            <a:r>
              <a:rPr lang="zh-CN" altLang="en-US" sz="1400" b="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r>
              <a:rPr lang="en-US" altLang="zh-CN" sz="1400" b="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topic</a:t>
            </a:r>
            <a:r>
              <a:rPr lang="zh-CN" altLang="en-US" sz="1400" b="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：</a:t>
            </a:r>
            <a:r>
              <a:rPr lang="en-US" altLang="zh-CN" sz="1400" b="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Tuple example</a:t>
            </a:r>
            <a:r>
              <a:rPr lang="zh-CN" altLang="en-US" sz="1400" b="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：</a:t>
            </a:r>
            <a:r>
              <a:rPr lang="en-US" altLang="zh-CN" sz="1400" b="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Tuple</a:t>
            </a:r>
            <a:r>
              <a:rPr lang="zh-CN" altLang="en-US" sz="1400" b="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）</a:t>
            </a:r>
            <a:endParaRPr lang="en-US" altLang="zh-CN" sz="1400" b="0" dirty="0">
              <a:latin typeface="Cambria" panose="02040503050406030204" charset="0"/>
              <a:ea typeface="宋体" panose="02010600030101010101" pitchFamily="2" charset="-122"/>
              <a:cs typeface="Cambria" panose="02040503050406030204" charset="0"/>
            </a:endParaRPr>
          </a:p>
          <a:p>
            <a:pPr indent="0">
              <a:lnSpc>
                <a:spcPct val="150000"/>
              </a:lnSpc>
              <a:buFont typeface="+mj-lt"/>
              <a:buNone/>
            </a:pPr>
            <a:r>
              <a:rPr lang="en-US" altLang="zh-CN" sz="1400" b="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5. List comprehensions in Python are concise, syntactic constructs.</a:t>
            </a:r>
          </a:p>
          <a:p>
            <a:pPr>
              <a:lnSpc>
                <a:spcPct val="150000"/>
              </a:lnSpc>
            </a:pPr>
            <a:r>
              <a:rPr lang="zh-CN" altLang="en-US" sz="1400" b="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（</a:t>
            </a:r>
            <a:r>
              <a:rPr lang="en-US" altLang="zh-CN" sz="1400" b="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tag</a:t>
            </a:r>
            <a:r>
              <a:rPr lang="zh-CN" altLang="en-US" sz="1400" b="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：</a:t>
            </a:r>
            <a:r>
              <a:rPr lang="en-US" altLang="zh-CN" sz="1400" b="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python</a:t>
            </a:r>
            <a:r>
              <a:rPr lang="zh-CN" altLang="en-US" sz="1400" b="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r>
              <a:rPr lang="en-US" altLang="zh-CN" sz="1400" b="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topic</a:t>
            </a:r>
            <a:r>
              <a:rPr lang="zh-CN" altLang="en-US" sz="1400" b="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：</a:t>
            </a:r>
            <a:r>
              <a:rPr lang="en-US" altLang="zh-CN" sz="1400" b="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List</a:t>
            </a:r>
            <a:r>
              <a:rPr lang="zh-CN" altLang="en-US" sz="1400" b="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）</a:t>
            </a:r>
            <a:endParaRPr lang="en-US" altLang="zh-CN" sz="1400" b="0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1400" b="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6</a:t>
            </a:r>
            <a:r>
              <a:rPr lang="en-US" sz="1400" b="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.mapping is any dictionary-like object with keys that match with the template placeholders.</a:t>
            </a:r>
            <a:r>
              <a:rPr lang="zh-CN" altLang="en-US" sz="1400" b="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（</a:t>
            </a:r>
            <a:r>
              <a:rPr lang="en-US" altLang="zh-CN" sz="1400" b="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tag</a:t>
            </a:r>
            <a:r>
              <a:rPr lang="zh-CN" altLang="en-US" sz="1400" b="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：</a:t>
            </a:r>
            <a:r>
              <a:rPr lang="en-US" altLang="zh-CN" sz="1400" b="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python</a:t>
            </a:r>
            <a:r>
              <a:rPr lang="zh-CN" altLang="en-US" sz="1400" b="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r>
              <a:rPr lang="en-US" altLang="zh-CN" sz="1400" b="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topic</a:t>
            </a:r>
            <a:r>
              <a:rPr lang="zh-CN" altLang="en-US" sz="1400" b="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：</a:t>
            </a:r>
            <a:r>
              <a:rPr lang="en-US" altLang="zh-CN" sz="1400" b="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Templates in python example</a:t>
            </a:r>
            <a:r>
              <a:rPr lang="zh-CN" altLang="en-US" sz="1400" b="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：</a:t>
            </a:r>
            <a:r>
              <a:rPr lang="en-US" altLang="zh-CN" sz="1400" b="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Simple data output program using template</a:t>
            </a:r>
            <a:r>
              <a:rPr lang="zh-CN" altLang="en-US" sz="1400" b="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）</a:t>
            </a:r>
            <a:endParaRPr lang="en-US" altLang="zh-CN" sz="1400" b="0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indent="0">
              <a:lnSpc>
                <a:spcPct val="150000"/>
              </a:lnSpc>
              <a:buFont typeface="+mj-lt"/>
              <a:buNone/>
            </a:pPr>
            <a:r>
              <a:rPr lang="en-US" altLang="zh-CN" sz="1400" b="0" dirty="0">
                <a:latin typeface="宋体" panose="02010600030101010101" pitchFamily="2" charset="-122"/>
                <a:ea typeface="宋体" panose="02010600030101010101" pitchFamily="2" charset="-122"/>
                <a:cs typeface="Cambria" panose="02040503050406030204" charset="0"/>
                <a:sym typeface="+mn-ea"/>
              </a:rPr>
              <a:t>7. </a:t>
            </a:r>
            <a:r>
              <a:rPr lang="en-US" altLang="zh-CN" sz="1400" b="0" dirty="0">
                <a:latin typeface="Cambria" panose="02040503050406030204" charset="0"/>
                <a:ea typeface="宋体" panose="02010600030101010101" pitchFamily="2" charset="-122"/>
                <a:cs typeface="Cambria" panose="02040503050406030204" charset="0"/>
              </a:rPr>
              <a:t>decorator functions are software design patterns.</a:t>
            </a:r>
          </a:p>
          <a:p>
            <a:pPr>
              <a:lnSpc>
                <a:spcPct val="150000"/>
              </a:lnSpc>
            </a:pPr>
            <a:r>
              <a:rPr lang="zh-CN" altLang="en-US" sz="1400" b="0" dirty="0">
                <a:solidFill>
                  <a:srgbClr val="FF0000"/>
                </a:solidFill>
                <a:latin typeface="Cambria" panose="02040503050406030204" pitchFamily="18" charset="0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（</a:t>
            </a:r>
            <a:r>
              <a:rPr lang="en-US" altLang="zh-CN" sz="1400" b="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  <a:cs typeface="宋体" panose="02010600030101010101" pitchFamily="2" charset="-122"/>
                <a:sym typeface="+mn-ea"/>
              </a:rPr>
              <a:t>tag</a:t>
            </a:r>
            <a:r>
              <a:rPr lang="zh-CN" altLang="en-US" sz="1400" b="0" dirty="0">
                <a:solidFill>
                  <a:srgbClr val="FF0000"/>
                </a:solidFill>
                <a:latin typeface="Cambria" panose="02040503050406030204" pitchFamily="18" charset="0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：</a:t>
            </a:r>
            <a:r>
              <a:rPr lang="en-US" altLang="zh-CN" sz="1400" b="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  <a:cs typeface="宋体" panose="02010600030101010101" pitchFamily="2" charset="-122"/>
                <a:sym typeface="+mn-ea"/>
              </a:rPr>
              <a:t>python</a:t>
            </a:r>
            <a:r>
              <a:rPr lang="zh-CN" altLang="en-US" sz="1400" b="0" dirty="0">
                <a:solidFill>
                  <a:srgbClr val="FF0000"/>
                </a:solidFill>
                <a:latin typeface="Cambria" panose="02040503050406030204" pitchFamily="18" charset="0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r>
              <a:rPr lang="en-US" altLang="zh-CN" sz="1400" b="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  <a:cs typeface="宋体" panose="02010600030101010101" pitchFamily="2" charset="-122"/>
                <a:sym typeface="+mn-ea"/>
              </a:rPr>
              <a:t>topic</a:t>
            </a:r>
            <a:r>
              <a:rPr lang="zh-CN" altLang="en-US" sz="1400" b="0" dirty="0">
                <a:solidFill>
                  <a:srgbClr val="FF0000"/>
                </a:solidFill>
                <a:latin typeface="Cambria" panose="02040503050406030204" pitchFamily="18" charset="0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：</a:t>
            </a:r>
            <a:r>
              <a:rPr lang="en-US" altLang="zh-CN" sz="1400" b="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  <a:cs typeface="宋体" panose="02010600030101010101" pitchFamily="2" charset="-122"/>
                <a:sym typeface="+mn-ea"/>
              </a:rPr>
              <a:t>Decorators  example</a:t>
            </a:r>
            <a:r>
              <a:rPr lang="zh-CN" altLang="en-US" sz="1400" b="0" dirty="0">
                <a:solidFill>
                  <a:srgbClr val="FF0000"/>
                </a:solidFill>
                <a:latin typeface="Cambria" panose="02040503050406030204" pitchFamily="18" charset="0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：</a:t>
            </a:r>
            <a:r>
              <a:rPr lang="en-US" altLang="zh-CN" sz="1400" b="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charset="0"/>
              </a:rPr>
              <a:t>Decorator with arguments (decorator factory)</a:t>
            </a:r>
            <a:r>
              <a:rPr lang="zh-CN" altLang="en-US" sz="1400" b="0" dirty="0">
                <a:solidFill>
                  <a:srgbClr val="FF0000"/>
                </a:solidFill>
                <a:latin typeface="Cambria" panose="02040503050406030204" pitchFamily="18" charset="0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）</a:t>
            </a:r>
            <a:endParaRPr lang="en-US" altLang="zh-CN" sz="1400" b="0" dirty="0">
              <a:solidFill>
                <a:srgbClr val="FF0000"/>
              </a:solidFill>
              <a:latin typeface="Cambria" panose="02040503050406030204" pitchFamily="18" charset="0"/>
              <a:ea typeface="Cambria" panose="02040503050406030204" pitchFamily="18" charset="0"/>
              <a:cs typeface="Cambria" panose="02040503050406030204" charset="0"/>
            </a:endParaRPr>
          </a:p>
          <a:p>
            <a:pPr indent="0">
              <a:lnSpc>
                <a:spcPct val="150000"/>
              </a:lnSpc>
              <a:buFont typeface="+mj-lt"/>
              <a:buNone/>
            </a:pPr>
            <a:endParaRPr lang="zh-CN" altLang="en-US" sz="1400" b="0" dirty="0">
              <a:solidFill>
                <a:srgbClr val="FF0000"/>
              </a:solidFill>
              <a:latin typeface="Cambria" panose="02040503050406030204" charset="0"/>
              <a:ea typeface="宋体" panose="02010600030101010101" pitchFamily="2" charset="-122"/>
              <a:cs typeface="Cambria" panose="0204050305040603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269144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ṡľïḑè"/>
          <p:cNvSpPr txBox="1"/>
          <p:nvPr/>
        </p:nvSpPr>
        <p:spPr bwMode="auto">
          <a:xfrm>
            <a:off x="228544" y="132478"/>
            <a:ext cx="8649126" cy="6539095"/>
          </a:xfrm>
          <a:prstGeom prst="rect">
            <a:avLst/>
          </a:prstGeom>
          <a:noFill/>
        </p:spPr>
        <p:txBody>
          <a:bodyPr wrap="square" tIns="0" anchor="t">
            <a:noAutofit/>
          </a:bodyPr>
          <a:lstStyle>
            <a:defPPr>
              <a:defRPr lang="zh-CN"/>
            </a:defPPr>
            <a:lvl1pPr>
              <a:defRPr sz="1600" b="1"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1pPr>
            <a:lvl2pPr marL="742950" indent="-285750">
              <a:defRPr sz="3200" b="1">
                <a:solidFill>
                  <a:srgbClr val="4D4D4D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3200" b="1">
                <a:solidFill>
                  <a:srgbClr val="4D4D4D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3200" b="1">
                <a:solidFill>
                  <a:srgbClr val="4D4D4D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3200" b="1">
                <a:solidFill>
                  <a:srgbClr val="4D4D4D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4D4D4D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4D4D4D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4D4D4D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4D4D4D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indent="0">
              <a:lnSpc>
                <a:spcPct val="150000"/>
              </a:lnSpc>
              <a:buFont typeface="+mj-lt"/>
              <a:buNone/>
            </a:pPr>
            <a:r>
              <a:rPr lang="en-US" altLang="zh-CN" sz="1400" b="0" dirty="0">
                <a:highlight>
                  <a:srgbClr val="FFFF00"/>
                </a:highlight>
                <a:latin typeface="Cambria" panose="02040503050406030204" charset="0"/>
                <a:ea typeface="宋体" panose="02010600030101010101" pitchFamily="2" charset="-122"/>
                <a:cs typeface="Cambria" panose="02040503050406030204" charset="0"/>
              </a:rPr>
              <a:t>2 .usage</a:t>
            </a:r>
            <a:r>
              <a:rPr lang="zh-CN" altLang="en-US" sz="1400" b="0" dirty="0">
                <a:highlight>
                  <a:srgbClr val="FFFF00"/>
                </a:highlight>
                <a:latin typeface="Cambria" panose="02040503050406030204" charset="0"/>
                <a:ea typeface="宋体" panose="02010600030101010101" pitchFamily="2" charset="-122"/>
                <a:cs typeface="Cambria" panose="02040503050406030204" charset="0"/>
              </a:rPr>
              <a:t>：</a:t>
            </a:r>
            <a:endParaRPr lang="zh-CN" altLang="en-US" sz="1400" b="0" dirty="0">
              <a:highlight>
                <a:srgbClr val="FFFF00"/>
              </a:highligh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>
              <a:lnSpc>
                <a:spcPct val="150000"/>
              </a:lnSpc>
              <a:buFont typeface="+mj-lt"/>
              <a:buNone/>
            </a:pPr>
            <a:r>
              <a:rPr lang="en-US" altLang="zh-CN" sz="1400" b="0" dirty="0">
                <a:latin typeface="Cambria" panose="02040503050406030204" charset="0"/>
                <a:ea typeface="宋体" panose="02010600030101010101" pitchFamily="2" charset="-122"/>
                <a:cs typeface="Cambria" panose="02040503050406030204" charset="0"/>
              </a:rPr>
              <a:t>1.any function that takes a function as a parameter and returns an augmented function can be used as a decorator</a:t>
            </a:r>
            <a:r>
              <a:rPr lang="zh-CN" altLang="en-US" sz="1400" b="0" dirty="0">
                <a:latin typeface="Cambria" panose="02040503050406030204" charset="0"/>
                <a:ea typeface="宋体" panose="02010600030101010101" pitchFamily="2" charset="-122"/>
                <a:cs typeface="Cambria" panose="02040503050406030204" charset="0"/>
              </a:rPr>
              <a:t> </a:t>
            </a:r>
            <a:r>
              <a:rPr lang="en-US" altLang="zh-CN" sz="1400" b="0" dirty="0">
                <a:latin typeface="Cambria" panose="02040503050406030204" charset="0"/>
                <a:ea typeface="宋体" panose="02010600030101010101" pitchFamily="2" charset="-122"/>
                <a:cs typeface="Cambria" panose="02040503050406030204" charset="0"/>
              </a:rPr>
              <a:t>.</a:t>
            </a:r>
            <a:r>
              <a:rPr lang="zh-CN" altLang="en-US" sz="1400" b="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（</a:t>
            </a:r>
            <a:r>
              <a:rPr lang="en-US" altLang="zh-CN" sz="1400" b="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tag</a:t>
            </a:r>
            <a:r>
              <a:rPr lang="zh-CN" altLang="en-US" sz="1400" b="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：</a:t>
            </a:r>
            <a:r>
              <a:rPr lang="en-US" altLang="zh-CN" sz="1400" b="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ASP.NET</a:t>
            </a:r>
            <a:r>
              <a:rPr lang="zh-CN" altLang="en-US" sz="1400" b="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r>
              <a:rPr lang="en-US" altLang="zh-CN" sz="1400" b="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topic</a:t>
            </a:r>
            <a:r>
              <a:rPr lang="zh-CN" altLang="en-US" sz="1400" b="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：</a:t>
            </a:r>
            <a:r>
              <a:rPr lang="en-US" altLang="zh-CN" sz="1400" b="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Getting started with ASP.NET example</a:t>
            </a:r>
            <a:r>
              <a:rPr lang="zh-CN" altLang="en-US" sz="1400" b="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：</a:t>
            </a:r>
            <a:r>
              <a:rPr lang="en-US" altLang="zh-CN" sz="1400" b="0" dirty="0">
                <a:solidFill>
                  <a:schemeClr val="accent4">
                    <a:lumMod val="75000"/>
                  </a:schemeClr>
                </a:solidFill>
                <a:latin typeface="Cambria" panose="02040503050406030204" charset="0"/>
                <a:ea typeface="宋体" panose="02010600030101010101" pitchFamily="2" charset="-122"/>
                <a:cs typeface="Cambria" panose="02040503050406030204" charset="0"/>
              </a:rPr>
              <a:t>Decorator function</a:t>
            </a:r>
            <a:r>
              <a:rPr lang="zh-CN" altLang="en-US" sz="1400" b="0" dirty="0">
                <a:solidFill>
                  <a:schemeClr val="accent4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）</a:t>
            </a:r>
            <a:endParaRPr lang="en-US" altLang="zh-CN" sz="1400" b="0" dirty="0">
              <a:solidFill>
                <a:schemeClr val="accent4">
                  <a:lumMod val="75000"/>
                </a:schemeClr>
              </a:solidFill>
              <a:latin typeface="Cambria" panose="02040503050406030204" charset="0"/>
              <a:ea typeface="宋体" panose="02010600030101010101" pitchFamily="2" charset="-122"/>
              <a:cs typeface="Cambria" panose="02040503050406030204" charset="0"/>
            </a:endParaRPr>
          </a:p>
          <a:p>
            <a:pPr indent="0">
              <a:lnSpc>
                <a:spcPct val="150000"/>
              </a:lnSpc>
              <a:buFont typeface="+mj-lt"/>
              <a:buNone/>
            </a:pPr>
            <a:r>
              <a:rPr lang="en-US" altLang="zh-CN" sz="1400" b="0" dirty="0">
                <a:latin typeface="Cambria" panose="02040503050406030204" charset="0"/>
                <a:ea typeface="宋体" panose="02010600030101010101" pitchFamily="2" charset="-122"/>
                <a:cs typeface="Cambria" panose="02040503050406030204" charset="0"/>
              </a:rPr>
              <a:t>2.a list comprehension creates a new list by applying an expression to each element of an </a:t>
            </a:r>
            <a:r>
              <a:rPr lang="en-US" altLang="zh-CN" sz="1400" b="0" dirty="0" err="1">
                <a:latin typeface="Cambria" panose="02040503050406030204" charset="0"/>
                <a:ea typeface="宋体" panose="02010600030101010101" pitchFamily="2" charset="-122"/>
                <a:cs typeface="Cambria" panose="02040503050406030204" charset="0"/>
              </a:rPr>
              <a:t>iterable</a:t>
            </a:r>
            <a:r>
              <a:rPr lang="en-US" altLang="zh-CN" sz="1400" b="0" dirty="0">
                <a:latin typeface="Cambria" panose="02040503050406030204" charset="0"/>
                <a:ea typeface="宋体" panose="02010600030101010101" pitchFamily="2" charset="-122"/>
                <a:cs typeface="Cambria" panose="02040503050406030204" charset="0"/>
              </a:rPr>
              <a:t>. </a:t>
            </a:r>
            <a:r>
              <a:rPr lang="zh-CN" altLang="en-US" sz="1400" b="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（</a:t>
            </a:r>
            <a:r>
              <a:rPr lang="en-US" altLang="zh-CN" sz="1400" b="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tag</a:t>
            </a:r>
            <a:r>
              <a:rPr lang="zh-CN" altLang="en-US" sz="1400" b="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：</a:t>
            </a:r>
            <a:r>
              <a:rPr lang="en-US" altLang="zh-CN" sz="1400" b="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python</a:t>
            </a:r>
            <a:r>
              <a:rPr lang="zh-CN" altLang="en-US" sz="1400" b="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r>
              <a:rPr lang="en-US" altLang="zh-CN" sz="1400" b="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topic</a:t>
            </a:r>
            <a:r>
              <a:rPr lang="zh-CN" altLang="en-US" sz="1400" b="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：</a:t>
            </a:r>
            <a:r>
              <a:rPr lang="en-US" altLang="zh-CN" sz="1400" b="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Performance optimization example</a:t>
            </a:r>
            <a:r>
              <a:rPr lang="zh-CN" altLang="en-US" sz="1400" b="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：</a:t>
            </a:r>
            <a:r>
              <a:rPr lang="en-US" altLang="zh-CN" sz="1400" b="0" dirty="0">
                <a:solidFill>
                  <a:schemeClr val="accent4">
                    <a:lumMod val="75000"/>
                  </a:schemeClr>
                </a:solidFill>
                <a:latin typeface="Cambria" panose="02040503050406030204" charset="0"/>
                <a:ea typeface="宋体" panose="02010600030101010101" pitchFamily="2" charset="-122"/>
                <a:cs typeface="Cambria" panose="02040503050406030204" charset="0"/>
              </a:rPr>
              <a:t>Code profiling</a:t>
            </a:r>
            <a:r>
              <a:rPr lang="zh-CN" altLang="en-US" sz="1400" b="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）</a:t>
            </a:r>
            <a:endParaRPr lang="en-US" altLang="zh-CN" sz="1400" b="0" dirty="0">
              <a:latin typeface="Cambria" panose="02040503050406030204" charset="0"/>
              <a:ea typeface="宋体" panose="02010600030101010101" pitchFamily="2" charset="-122"/>
              <a:cs typeface="Cambria" panose="0204050305040603020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400" b="0" dirty="0">
                <a:latin typeface="Cambria" panose="02040503050406030204" charset="0"/>
                <a:ea typeface="宋体" panose="02010600030101010101" pitchFamily="2" charset="-122"/>
                <a:cs typeface="Cambria" panose="02040503050406030204" charset="0"/>
              </a:rPr>
              <a:t>3.in command line run there are multiple ways to close the python shell or alternatively ctrl + d will close the shell and `put you back on your terminal s command line. </a:t>
            </a:r>
          </a:p>
          <a:p>
            <a:pPr>
              <a:lnSpc>
                <a:spcPct val="150000"/>
              </a:lnSpc>
            </a:pPr>
            <a:r>
              <a:rPr lang="zh-CN" altLang="en-US" sz="1400" b="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（</a:t>
            </a:r>
            <a:r>
              <a:rPr lang="en-US" altLang="zh-CN" sz="1400" b="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tag</a:t>
            </a:r>
            <a:r>
              <a:rPr lang="zh-CN" altLang="en-US" sz="1400" b="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：</a:t>
            </a:r>
            <a:r>
              <a:rPr lang="en-US" altLang="zh-CN" sz="1400" b="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python</a:t>
            </a:r>
            <a:r>
              <a:rPr lang="zh-CN" altLang="en-US" sz="1400" b="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r>
              <a:rPr lang="en-US" altLang="zh-CN" sz="1400" b="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topic</a:t>
            </a:r>
            <a:r>
              <a:rPr lang="zh-CN" altLang="en-US" sz="1400" b="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：</a:t>
            </a:r>
            <a:r>
              <a:rPr lang="en-US" altLang="zh-CN" sz="1400" b="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Getting started with Python Language example</a:t>
            </a:r>
            <a:r>
              <a:rPr lang="zh-CN" altLang="en-US" sz="1400" b="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：</a:t>
            </a:r>
            <a:r>
              <a:rPr lang="en-US" altLang="zh-CN" sz="1400" b="0" dirty="0">
                <a:latin typeface="Cambria" panose="02040503050406030204" charset="0"/>
                <a:ea typeface="宋体" panose="02010600030101010101" pitchFamily="2" charset="-122"/>
                <a:cs typeface="Cambria" panose="02040503050406030204" charset="0"/>
              </a:rPr>
              <a:t>Getting Started</a:t>
            </a:r>
            <a:r>
              <a:rPr lang="zh-CN" altLang="en-US" sz="1400" b="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）</a:t>
            </a:r>
            <a:endParaRPr lang="en-US" altLang="zh-CN" sz="1400" b="0" dirty="0">
              <a:latin typeface="Cambria" panose="02040503050406030204" charset="0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1400" b="0" dirty="0">
                <a:solidFill>
                  <a:schemeClr val="tx1"/>
                </a:solidFill>
                <a:effectLst/>
                <a:latin typeface="Cambria" panose="02040503050406030204" charset="0"/>
                <a:ea typeface="宋体" panose="02010600030101010101" pitchFamily="2" charset="-122"/>
                <a:cs typeface="Cambria" panose="02040503050406030204" charset="0"/>
              </a:rPr>
              <a:t>4.finding the minimum maximum of a sequence of sequences is possible but if you want to sort by a specific element in each sequence use the key -argument</a:t>
            </a:r>
            <a:r>
              <a:rPr lang="en-US" altLang="zh-CN" sz="1400" b="0" dirty="0">
                <a:latin typeface="Cambria" panose="02040503050406030204" charset="0"/>
                <a:ea typeface="宋体" panose="02010600030101010101" pitchFamily="2" charset="-122"/>
                <a:cs typeface="Cambria" panose="02040503050406030204" charset="0"/>
              </a:rPr>
              <a:t>. </a:t>
            </a:r>
            <a:endParaRPr lang="en-US" altLang="zh-CN" sz="1400" b="0" dirty="0">
              <a:solidFill>
                <a:schemeClr val="tx1"/>
              </a:solidFill>
              <a:effectLst/>
              <a:latin typeface="Cambria" panose="02040503050406030204" charset="0"/>
              <a:ea typeface="宋体" panose="02010600030101010101" pitchFamily="2" charset="-122"/>
              <a:cs typeface="Cambria" panose="02040503050406030204" charset="0"/>
            </a:endParaRPr>
          </a:p>
          <a:p>
            <a:pPr indent="0">
              <a:lnSpc>
                <a:spcPct val="150000"/>
              </a:lnSpc>
              <a:buFont typeface="+mj-lt"/>
              <a:buNone/>
            </a:pPr>
            <a:r>
              <a:rPr lang="en-US" altLang="zh-CN" sz="1400" b="0" dirty="0">
                <a:solidFill>
                  <a:schemeClr val="accent4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(tag</a:t>
            </a:r>
            <a:r>
              <a:rPr lang="zh-CN" altLang="en-US" sz="1400" b="0" dirty="0">
                <a:solidFill>
                  <a:schemeClr val="accent4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：</a:t>
            </a:r>
            <a:r>
              <a:rPr lang="en-US" altLang="zh-CN" sz="1400" b="0" dirty="0">
                <a:solidFill>
                  <a:schemeClr val="accent4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python</a:t>
            </a:r>
            <a:r>
              <a:rPr lang="zh-CN" altLang="en-US" sz="1400" b="0" dirty="0">
                <a:solidFill>
                  <a:schemeClr val="accent4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r>
              <a:rPr lang="en-US" altLang="zh-CN" sz="1400" b="0" dirty="0">
                <a:solidFill>
                  <a:schemeClr val="accent4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topic</a:t>
            </a:r>
            <a:r>
              <a:rPr lang="zh-CN" altLang="en-US" sz="1400" b="0" dirty="0">
                <a:solidFill>
                  <a:schemeClr val="accent4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：</a:t>
            </a:r>
            <a:r>
              <a:rPr lang="en-US" altLang="zh-CN" sz="1400" b="0" dirty="0">
                <a:solidFill>
                  <a:schemeClr val="accent4">
                    <a:lumMod val="75000"/>
                  </a:schemeClr>
                </a:solidFill>
                <a:latin typeface="Cambria" panose="02040503050406030204" charset="0"/>
                <a:ea typeface="宋体" panose="02010600030101010101" pitchFamily="2" charset="-122"/>
                <a:cs typeface="Cambria" panose="02040503050406030204" charset="0"/>
              </a:rPr>
              <a:t> Sorting, Minimum and Maximum </a:t>
            </a:r>
            <a:r>
              <a:rPr lang="zh-CN" altLang="en-US" sz="1400" b="0" dirty="0">
                <a:solidFill>
                  <a:schemeClr val="accent4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r>
              <a:rPr lang="en-US" altLang="zh-CN" sz="1400" b="0" dirty="0" err="1">
                <a:solidFill>
                  <a:schemeClr val="accent4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example:</a:t>
            </a:r>
            <a:r>
              <a:rPr lang="en-US" altLang="zh-CN" sz="1400" b="0" dirty="0" err="1">
                <a:solidFill>
                  <a:schemeClr val="accent4">
                    <a:lumMod val="75000"/>
                  </a:schemeClr>
                </a:solidFill>
                <a:latin typeface="Cambria" panose="02040503050406030204" charset="0"/>
                <a:ea typeface="宋体" panose="02010600030101010101" pitchFamily="2" charset="-122"/>
                <a:cs typeface="Cambria" panose="02040503050406030204" charset="0"/>
              </a:rPr>
              <a:t>Using</a:t>
            </a:r>
            <a:r>
              <a:rPr lang="en-US" altLang="zh-CN" sz="1400" b="0" dirty="0">
                <a:solidFill>
                  <a:schemeClr val="accent4">
                    <a:lumMod val="75000"/>
                  </a:schemeClr>
                </a:solidFill>
                <a:latin typeface="Cambria" panose="02040503050406030204" charset="0"/>
                <a:ea typeface="宋体" panose="02010600030101010101" pitchFamily="2" charset="-122"/>
                <a:cs typeface="Cambria" panose="02040503050406030204" charset="0"/>
              </a:rPr>
              <a:t> the key argument </a:t>
            </a:r>
            <a:r>
              <a:rPr lang="zh-CN" altLang="en-US" sz="1400" b="0" dirty="0">
                <a:solidFill>
                  <a:schemeClr val="accent4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）</a:t>
            </a:r>
            <a:endParaRPr lang="en-US" altLang="zh-CN" sz="1400" b="0" dirty="0">
              <a:solidFill>
                <a:schemeClr val="accent4">
                  <a:lumMod val="7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indent="0">
              <a:lnSpc>
                <a:spcPct val="150000"/>
              </a:lnSpc>
              <a:buFont typeface="+mj-lt"/>
              <a:buNone/>
            </a:pPr>
            <a:r>
              <a:rPr lang="en-US" altLang="zh-CN" sz="1400" b="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charset="0"/>
                <a:sym typeface="+mn-ea"/>
              </a:rPr>
              <a:t>5</a:t>
            </a:r>
            <a:r>
              <a:rPr lang="en-US" altLang="zh-CN" sz="1400" b="0" dirty="0"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charset="0"/>
                <a:sym typeface="+mn-ea"/>
              </a:rPr>
              <a:t>. </a:t>
            </a:r>
            <a:r>
              <a:rPr lang="en-US" altLang="zh-CN" sz="1400" b="0" dirty="0" err="1">
                <a:latin typeface="Cambria" panose="02040503050406030204" pitchFamily="18" charset="0"/>
                <a:ea typeface="Cambria" panose="02040503050406030204" pitchFamily="18" charset="0"/>
                <a:cs typeface="宋体" panose="02010600030101010101" pitchFamily="2" charset="-122"/>
              </a:rPr>
              <a:t>xrange</a:t>
            </a:r>
            <a:r>
              <a:rPr lang="en-US" altLang="zh-CN" sz="1400" b="0" dirty="0">
                <a:latin typeface="Cambria" panose="02040503050406030204" pitchFamily="18" charset="0"/>
                <a:ea typeface="Cambria" panose="02040503050406030204" pitchFamily="18" charset="0"/>
                <a:cs typeface="宋体" panose="02010600030101010101" pitchFamily="2" charset="-122"/>
              </a:rPr>
              <a:t> exists </a:t>
            </a:r>
            <a:r>
              <a:rPr lang="en-US" altLang="zh-CN" sz="1400" b="0" dirty="0"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  <a:cs typeface="宋体" panose="02010600030101010101" pitchFamily="2" charset="-122"/>
              </a:rPr>
              <a:t>only</a:t>
            </a:r>
            <a:r>
              <a:rPr lang="en-US" altLang="zh-CN" sz="1400" b="0" dirty="0">
                <a:latin typeface="Cambria" panose="02040503050406030204" pitchFamily="18" charset="0"/>
                <a:ea typeface="Cambria" panose="02040503050406030204" pitchFamily="18" charset="0"/>
                <a:cs typeface="宋体" panose="02010600030101010101" pitchFamily="2" charset="-122"/>
              </a:rPr>
              <a:t> in later version of python 2.</a:t>
            </a:r>
          </a:p>
          <a:p>
            <a:pPr>
              <a:lnSpc>
                <a:spcPct val="150000"/>
              </a:lnSpc>
            </a:pPr>
            <a:r>
              <a:rPr lang="en-US" altLang="zh-CN" sz="1400" b="0" dirty="0">
                <a:latin typeface="Cambria" panose="02040503050406030204" pitchFamily="18" charset="0"/>
                <a:ea typeface="Cambria" panose="02040503050406030204" pitchFamily="18" charset="0"/>
                <a:cs typeface="宋体" panose="02010600030101010101" pitchFamily="2" charset="-122"/>
                <a:sym typeface="+mn-ea"/>
              </a:rPr>
              <a:t>6.</a:t>
            </a:r>
            <a:r>
              <a:rPr lang="en-US" altLang="zh-CN" sz="1400" b="0" dirty="0">
                <a:latin typeface="Cambria" panose="02040503050406030204" pitchFamily="18" charset="0"/>
                <a:ea typeface="Cambria" panose="02040503050406030204" pitchFamily="18" charset="0"/>
                <a:cs typeface="宋体" panose="02010600030101010101" pitchFamily="2" charset="-122"/>
              </a:rPr>
              <a:t> in python 3 range </a:t>
            </a:r>
            <a:r>
              <a:rPr lang="en-US" altLang="zh-CN" sz="1400" b="0" dirty="0"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  <a:cs typeface="宋体" panose="02010600030101010101" pitchFamily="2" charset="-122"/>
              </a:rPr>
              <a:t>jus</a:t>
            </a:r>
            <a:r>
              <a:rPr lang="en-US" altLang="zh-CN" sz="1400" b="0" dirty="0">
                <a:latin typeface="Cambria" panose="02040503050406030204" pitchFamily="18" charset="0"/>
                <a:ea typeface="Cambria" panose="02040503050406030204" pitchFamily="18" charset="0"/>
                <a:cs typeface="宋体" panose="02010600030101010101" pitchFamily="2" charset="-122"/>
              </a:rPr>
              <a:t>t returns a generator.</a:t>
            </a:r>
          </a:p>
          <a:p>
            <a:pPr>
              <a:lnSpc>
                <a:spcPct val="150000"/>
              </a:lnSpc>
            </a:pPr>
            <a:r>
              <a:rPr lang="zh-CN" altLang="en-US" sz="1400" b="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（</a:t>
            </a:r>
            <a:r>
              <a:rPr lang="en-US" altLang="zh-CN" sz="1400" b="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tag</a:t>
            </a:r>
            <a:r>
              <a:rPr lang="zh-CN" altLang="en-US" sz="1400" b="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：</a:t>
            </a:r>
            <a:r>
              <a:rPr lang="en-US" altLang="zh-CN" sz="1400" b="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python</a:t>
            </a:r>
            <a:r>
              <a:rPr lang="zh-CN" altLang="en-US" sz="1400" b="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r>
              <a:rPr lang="en-US" altLang="zh-CN" sz="1400" b="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topic</a:t>
            </a:r>
            <a:r>
              <a:rPr lang="zh-CN" altLang="en-US" sz="1400" b="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：</a:t>
            </a:r>
            <a:r>
              <a:rPr lang="en-US" altLang="zh-CN" sz="1400" b="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List comprehensions example</a:t>
            </a:r>
            <a:r>
              <a:rPr lang="zh-CN" altLang="en-US" sz="1400" b="0" dirty="0">
                <a:solidFill>
                  <a:schemeClr val="accent4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：</a:t>
            </a:r>
            <a:r>
              <a:rPr lang="en-US" altLang="zh-CN" sz="1400" b="0" dirty="0">
                <a:solidFill>
                  <a:schemeClr val="accent4">
                    <a:lumMod val="75000"/>
                  </a:schemeClr>
                </a:solidFill>
                <a:latin typeface="微软雅黑" panose="020B0503020204020204" pitchFamily="34" charset="-122"/>
                <a:cs typeface="宋体" panose="02010600030101010101" pitchFamily="2" charset="-122"/>
              </a:rPr>
              <a:t> Generator Expressions </a:t>
            </a:r>
            <a:r>
              <a:rPr lang="zh-CN" altLang="en-US" sz="1400" b="0" dirty="0">
                <a:solidFill>
                  <a:schemeClr val="accent4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）</a:t>
            </a:r>
            <a:endParaRPr lang="en-US" altLang="zh-CN" sz="1400" b="0" dirty="0">
              <a:solidFill>
                <a:schemeClr val="accent4">
                  <a:lumMod val="7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1400" b="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7.</a:t>
            </a:r>
            <a:r>
              <a:rPr lang="en-US" altLang="zh-CN" sz="1400" b="0" dirty="0">
                <a:latin typeface="微软雅黑" panose="020B0503020204020204" pitchFamily="34" charset="-122"/>
                <a:cs typeface="宋体" panose="02010600030101010101" pitchFamily="2" charset="-122"/>
              </a:rPr>
              <a:t> </a:t>
            </a:r>
            <a:r>
              <a:rPr lang="en-US" altLang="zh-CN" sz="1400" b="0" dirty="0">
                <a:latin typeface="Cambria" panose="02040503050406030204" pitchFamily="18" charset="0"/>
                <a:ea typeface="Cambria" panose="02040503050406030204" pitchFamily="18" charset="0"/>
                <a:cs typeface="宋体" panose="02010600030101010101" pitchFamily="2" charset="-122"/>
              </a:rPr>
              <a:t>in python variables inside functions are considered local if and </a:t>
            </a:r>
            <a:r>
              <a:rPr lang="en-US" altLang="zh-CN" sz="1400" b="0" dirty="0"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  <a:cs typeface="宋体" panose="02010600030101010101" pitchFamily="2" charset="-122"/>
              </a:rPr>
              <a:t>only if</a:t>
            </a:r>
            <a:r>
              <a:rPr lang="en-US" altLang="zh-CN" sz="1400" b="0" dirty="0">
                <a:latin typeface="Cambria" panose="02040503050406030204" pitchFamily="18" charset="0"/>
                <a:ea typeface="Cambria" panose="02040503050406030204" pitchFamily="18" charset="0"/>
                <a:cs typeface="宋体" panose="02010600030101010101" pitchFamily="2" charset="-122"/>
              </a:rPr>
              <a:t> they appear in the left side of an assignment statement </a:t>
            </a:r>
            <a:r>
              <a:rPr lang="en-US" altLang="zh-CN" sz="1400" b="0" dirty="0"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  <a:cs typeface="宋体" panose="02010600030101010101" pitchFamily="2" charset="-122"/>
              </a:rPr>
              <a:t>or </a:t>
            </a:r>
            <a:r>
              <a:rPr lang="en-US" altLang="zh-CN" sz="1400" b="0" dirty="0">
                <a:latin typeface="Cambria" panose="02040503050406030204" pitchFamily="18" charset="0"/>
                <a:ea typeface="Cambria" panose="02040503050406030204" pitchFamily="18" charset="0"/>
                <a:cs typeface="宋体" panose="02010600030101010101" pitchFamily="2" charset="-122"/>
              </a:rPr>
              <a:t>some other binding occurrence.</a:t>
            </a:r>
          </a:p>
          <a:p>
            <a:pPr>
              <a:lnSpc>
                <a:spcPct val="150000"/>
              </a:lnSpc>
            </a:pPr>
            <a:r>
              <a:rPr lang="zh-CN" altLang="en-US" sz="1400" b="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（</a:t>
            </a:r>
            <a:r>
              <a:rPr lang="en-US" altLang="zh-CN" sz="1400" b="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tag</a:t>
            </a:r>
            <a:r>
              <a:rPr lang="zh-CN" altLang="en-US" sz="1400" b="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：</a:t>
            </a:r>
            <a:r>
              <a:rPr lang="en-US" altLang="zh-CN" sz="1400" b="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python</a:t>
            </a:r>
            <a:r>
              <a:rPr lang="zh-CN" altLang="en-US" sz="1400" b="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r>
              <a:rPr lang="en-US" altLang="zh-CN" sz="1400" b="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topic</a:t>
            </a:r>
            <a:r>
              <a:rPr lang="zh-CN" altLang="en-US" sz="1400" b="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：</a:t>
            </a:r>
            <a:r>
              <a:rPr lang="en-US" altLang="zh-CN" sz="1400" b="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Variable Scope and Binding example</a:t>
            </a:r>
            <a:r>
              <a:rPr lang="zh-CN" altLang="en-US" sz="1400" b="0" dirty="0">
                <a:solidFill>
                  <a:schemeClr val="accent4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：</a:t>
            </a:r>
            <a:r>
              <a:rPr lang="en-US" altLang="zh-CN" sz="1400" b="0" dirty="0">
                <a:solidFill>
                  <a:schemeClr val="accent4">
                    <a:lumMod val="75000"/>
                  </a:schemeClr>
                </a:solidFill>
                <a:latin typeface="微软雅黑" panose="020B0503020204020204" pitchFamily="34" charset="-122"/>
                <a:cs typeface="宋体" panose="02010600030101010101" pitchFamily="2" charset="-122"/>
              </a:rPr>
              <a:t> Global Variables</a:t>
            </a:r>
            <a:r>
              <a:rPr lang="zh-CN" altLang="en-US" sz="1400" b="0" dirty="0">
                <a:solidFill>
                  <a:schemeClr val="accent4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）</a:t>
            </a:r>
            <a:endParaRPr lang="en-US" altLang="zh-CN" sz="1400" b="0" dirty="0">
              <a:solidFill>
                <a:schemeClr val="accent4">
                  <a:lumMod val="7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1400" b="0" dirty="0">
                <a:latin typeface="微软雅黑" panose="020B0503020204020204" pitchFamily="34" charset="-122"/>
                <a:cs typeface="宋体" panose="02010600030101010101" pitchFamily="2" charset="-122"/>
              </a:rPr>
              <a:t>8.</a:t>
            </a:r>
            <a:r>
              <a:rPr lang="en-US" altLang="zh-CN" sz="1400" b="0" dirty="0">
                <a:latin typeface="Cambria" panose="02040503050406030204" pitchFamily="18" charset="0"/>
                <a:ea typeface="Cambria" panose="02040503050406030204" pitchFamily="18" charset="0"/>
                <a:cs typeface="宋体" panose="02010600030101010101" pitchFamily="2" charset="-122"/>
              </a:rPr>
              <a:t>class decorators</a:t>
            </a:r>
            <a:r>
              <a:rPr lang="en-US" altLang="zh-CN" sz="1400" b="0" dirty="0"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  <a:cs typeface="宋体" panose="02010600030101010101" pitchFamily="2" charset="-122"/>
              </a:rPr>
              <a:t> only</a:t>
            </a:r>
            <a:r>
              <a:rPr lang="en-US" altLang="zh-CN" sz="1400" b="0" dirty="0">
                <a:latin typeface="Cambria" panose="02040503050406030204" pitchFamily="18" charset="0"/>
                <a:ea typeface="Cambria" panose="02040503050406030204" pitchFamily="18" charset="0"/>
                <a:cs typeface="宋体" panose="02010600030101010101" pitchFamily="2" charset="-122"/>
              </a:rPr>
              <a:t> produce one instance for a specific function so decorating a method with a class decorator will share the same decorator between all instances of that class.</a:t>
            </a:r>
          </a:p>
          <a:p>
            <a:pPr>
              <a:lnSpc>
                <a:spcPct val="150000"/>
              </a:lnSpc>
            </a:pPr>
            <a:r>
              <a:rPr lang="zh-CN" altLang="en-US" sz="1400" b="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（</a:t>
            </a:r>
            <a:r>
              <a:rPr lang="en-US" altLang="zh-CN" sz="1400" b="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tag</a:t>
            </a:r>
            <a:r>
              <a:rPr lang="zh-CN" altLang="en-US" sz="1400" b="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：</a:t>
            </a:r>
            <a:r>
              <a:rPr lang="en-US" altLang="zh-CN" sz="1400" b="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python</a:t>
            </a:r>
            <a:r>
              <a:rPr lang="zh-CN" altLang="en-US" sz="1400" b="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r>
              <a:rPr lang="en-US" altLang="zh-CN" sz="1400" b="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topic</a:t>
            </a:r>
            <a:r>
              <a:rPr lang="zh-CN" altLang="en-US" sz="1400" b="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：</a:t>
            </a:r>
            <a:r>
              <a:rPr lang="en-US" altLang="zh-CN" sz="1400" b="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Decorators </a:t>
            </a:r>
            <a:r>
              <a:rPr lang="en-US" altLang="zh-CN" sz="1400" b="0" dirty="0">
                <a:solidFill>
                  <a:schemeClr val="accent4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宋体" panose="02010600030101010101" pitchFamily="2" charset="-122"/>
                <a:sym typeface="+mn-ea"/>
              </a:rPr>
              <a:t>example</a:t>
            </a:r>
            <a:r>
              <a:rPr lang="zh-CN" altLang="en-US" sz="1400" b="0" dirty="0">
                <a:solidFill>
                  <a:schemeClr val="accent4">
                    <a:lumMod val="75000"/>
                  </a:schemeClr>
                </a:solidFill>
                <a:latin typeface="Cambria" panose="02040503050406030204" pitchFamily="18" charset="0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：</a:t>
            </a:r>
            <a:r>
              <a:rPr lang="en-US" altLang="zh-CN" sz="1400" b="0" dirty="0">
                <a:solidFill>
                  <a:schemeClr val="accent4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宋体" panose="02010600030101010101" pitchFamily="2" charset="-122"/>
              </a:rPr>
              <a:t>  Decorator class</a:t>
            </a:r>
            <a:r>
              <a:rPr lang="zh-CN" altLang="en-US" sz="1400" b="0" dirty="0">
                <a:solidFill>
                  <a:schemeClr val="accent4">
                    <a:lumMod val="75000"/>
                  </a:schemeClr>
                </a:solidFill>
                <a:latin typeface="Cambria" panose="02040503050406030204" pitchFamily="18" charset="0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）</a:t>
            </a:r>
            <a:endParaRPr lang="en-US" altLang="zh-CN" sz="1400" b="0" dirty="0">
              <a:solidFill>
                <a:schemeClr val="accent4">
                  <a:lumMod val="7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  <a:cs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endParaRPr lang="en-US" altLang="zh-CN" sz="1400" b="0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indent="0">
              <a:lnSpc>
                <a:spcPct val="150000"/>
              </a:lnSpc>
              <a:buFont typeface="+mj-lt"/>
              <a:buNone/>
            </a:pPr>
            <a:endParaRPr lang="en-US" altLang="zh-CN" sz="1400" b="0" dirty="0">
              <a:latin typeface="微软雅黑" panose="020B0503020204020204" pitchFamily="34" charset="-122"/>
              <a:cs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endParaRPr lang="en-US" altLang="zh-CN" sz="1400" b="0" dirty="0">
              <a:latin typeface="微软雅黑" panose="020B0503020204020204" pitchFamily="34" charset="-122"/>
              <a:cs typeface="宋体" panose="02010600030101010101" pitchFamily="2" charset="-122"/>
            </a:endParaRPr>
          </a:p>
          <a:p>
            <a:pPr indent="0">
              <a:lnSpc>
                <a:spcPct val="150000"/>
              </a:lnSpc>
              <a:buFont typeface="+mj-lt"/>
              <a:buNone/>
            </a:pPr>
            <a:endParaRPr lang="zh-CN" altLang="en-US" sz="1400" b="0" dirty="0">
              <a:solidFill>
                <a:schemeClr val="tx1"/>
              </a:solidFill>
              <a:effectLst/>
              <a:latin typeface="Cambria" panose="02040503050406030204" charset="0"/>
              <a:ea typeface="宋体" panose="02010600030101010101" pitchFamily="2" charset="-122"/>
              <a:cs typeface="Cambria" panose="02040503050406030204" charset="0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ṡľïḑè"/>
          <p:cNvSpPr txBox="1"/>
          <p:nvPr/>
        </p:nvSpPr>
        <p:spPr bwMode="auto">
          <a:xfrm>
            <a:off x="645795" y="416560"/>
            <a:ext cx="8446770" cy="5999480"/>
          </a:xfrm>
          <a:prstGeom prst="rect">
            <a:avLst/>
          </a:prstGeom>
          <a:noFill/>
        </p:spPr>
        <p:txBody>
          <a:bodyPr wrap="square" tIns="0" anchor="t">
            <a:noAutofit/>
          </a:bodyPr>
          <a:lstStyle>
            <a:defPPr>
              <a:defRPr lang="zh-CN"/>
            </a:defPPr>
            <a:lvl1pPr>
              <a:defRPr sz="1600" b="1"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1pPr>
            <a:lvl2pPr marL="742950" indent="-285750">
              <a:defRPr sz="3200" b="1">
                <a:solidFill>
                  <a:srgbClr val="4D4D4D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3200" b="1">
                <a:solidFill>
                  <a:srgbClr val="4D4D4D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3200" b="1">
                <a:solidFill>
                  <a:srgbClr val="4D4D4D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3200" b="1">
                <a:solidFill>
                  <a:srgbClr val="4D4D4D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4D4D4D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4D4D4D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4D4D4D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4D4D4D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indent="0">
              <a:lnSpc>
                <a:spcPct val="150000"/>
              </a:lnSpc>
              <a:buFont typeface="+mj-lt"/>
              <a:buNone/>
            </a:pPr>
            <a:r>
              <a:rPr lang="en-US" altLang="zh-CN" b="0" dirty="0"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charset="0"/>
              </a:rPr>
              <a:t>3.</a:t>
            </a:r>
            <a:r>
              <a:rPr lang="zh-CN" altLang="en-US" b="0" dirty="0">
                <a:highlight>
                  <a:srgbClr val="FFFF00"/>
                </a:highlight>
                <a:latin typeface="Cambria" panose="02040503050406030204" pitchFamily="18" charset="0"/>
                <a:ea typeface="宋体" panose="02010600030101010101" pitchFamily="2" charset="-122"/>
                <a:cs typeface="Cambria" panose="02040503050406030204" charset="0"/>
              </a:rPr>
              <a:t>注意事项 :警告</a:t>
            </a:r>
            <a:r>
              <a:rPr lang="zh-CN" altLang="en-US" b="0" dirty="0">
                <a:latin typeface="Cambria" panose="02040503050406030204" pitchFamily="18" charset="0"/>
                <a:ea typeface="宋体" panose="02010600030101010101" pitchFamily="2" charset="-122"/>
                <a:cs typeface="Cambria" panose="02040503050406030204" charset="0"/>
              </a:rPr>
              <a:t>：</a:t>
            </a:r>
          </a:p>
          <a:p>
            <a:pPr indent="0">
              <a:lnSpc>
                <a:spcPct val="150000"/>
              </a:lnSpc>
              <a:buFont typeface="+mj-lt"/>
              <a:buNone/>
            </a:pPr>
            <a:r>
              <a:rPr lang="en-US" altLang="zh-CN" b="0" dirty="0"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charset="0"/>
              </a:rPr>
              <a:t>1.</a:t>
            </a:r>
            <a:r>
              <a:rPr lang="en-US" b="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charset="0"/>
              </a:rPr>
              <a:t>note</a:t>
            </a:r>
            <a:r>
              <a:rPr lang="en-US" b="0" dirty="0"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charset="0"/>
              </a:rPr>
              <a:t> some ides like pycharm will issue a warning when a mutable type is specified as a default attribute</a:t>
            </a:r>
            <a:r>
              <a:rPr lang="en-US" altLang="zh-CN" b="0" dirty="0"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zh-CN" altLang="en-US" b="0" dirty="0">
                <a:solidFill>
                  <a:srgbClr val="FF0000"/>
                </a:solidFill>
                <a:latin typeface="Cambria" panose="02040503050406030204" pitchFamily="18" charset="0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（</a:t>
            </a:r>
            <a:r>
              <a:rPr lang="en-US" altLang="zh-CN" b="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  <a:cs typeface="宋体" panose="02010600030101010101" pitchFamily="2" charset="-122"/>
                <a:sym typeface="+mn-ea"/>
              </a:rPr>
              <a:t>tag</a:t>
            </a:r>
            <a:r>
              <a:rPr lang="zh-CN" altLang="en-US" b="0" dirty="0">
                <a:solidFill>
                  <a:srgbClr val="FF0000"/>
                </a:solidFill>
                <a:latin typeface="Cambria" panose="02040503050406030204" pitchFamily="18" charset="0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：</a:t>
            </a:r>
            <a:r>
              <a:rPr lang="en-US" altLang="zh-CN" b="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  <a:cs typeface="宋体" panose="02010600030101010101" pitchFamily="2" charset="-122"/>
                <a:sym typeface="+mn-ea"/>
              </a:rPr>
              <a:t>python topic</a:t>
            </a:r>
            <a:r>
              <a:rPr lang="zh-CN" altLang="en-US" b="0" dirty="0">
                <a:solidFill>
                  <a:srgbClr val="FF0000"/>
                </a:solidFill>
                <a:latin typeface="Cambria" panose="02040503050406030204" pitchFamily="18" charset="0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：</a:t>
            </a:r>
            <a:r>
              <a:rPr lang="en-US" altLang="zh-CN" b="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  <a:cs typeface="宋体" panose="02010600030101010101" pitchFamily="2" charset="-122"/>
                <a:sym typeface="+mn-ea"/>
              </a:rPr>
              <a:t>Functions example</a:t>
            </a:r>
            <a:r>
              <a:rPr lang="zh-CN" altLang="en-US" b="0" dirty="0">
                <a:solidFill>
                  <a:srgbClr val="FF0000"/>
                </a:solidFill>
                <a:latin typeface="Cambria" panose="02040503050406030204" pitchFamily="18" charset="0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：</a:t>
            </a:r>
            <a:r>
              <a:rPr lang="en-US" altLang="zh-CN" b="0" dirty="0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charset="0"/>
              </a:rPr>
              <a:t>Defining a function with optional mutable arguments </a:t>
            </a:r>
            <a:r>
              <a:rPr lang="zh-CN" altLang="en-US" b="0" dirty="0">
                <a:solidFill>
                  <a:srgbClr val="FF0000"/>
                </a:solidFill>
                <a:latin typeface="Cambria" panose="02040503050406030204" pitchFamily="18" charset="0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）</a:t>
            </a:r>
            <a:endParaRPr lang="en-US" altLang="zh-CN" b="0" dirty="0">
              <a:solidFill>
                <a:srgbClr val="FF0000"/>
              </a:solidFill>
              <a:latin typeface="Cambria" panose="02040503050406030204" pitchFamily="18" charset="0"/>
              <a:ea typeface="Cambria" panose="02040503050406030204" pitchFamily="18" charset="0"/>
              <a:cs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b="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  <a:cs typeface="宋体" panose="02010600030101010101" pitchFamily="2" charset="-122"/>
                <a:sym typeface="+mn-ea"/>
              </a:rPr>
              <a:t>2. </a:t>
            </a:r>
            <a:r>
              <a:rPr lang="en-US" altLang="zh-CN" b="0" dirty="0">
                <a:solidFill>
                  <a:schemeClr val="accent1"/>
                </a:solidFill>
                <a:latin typeface="Cambria" panose="02040503050406030204" pitchFamily="18" charset="0"/>
                <a:ea typeface="Cambria" panose="02040503050406030204" pitchFamily="18" charset="0"/>
                <a:cs typeface="宋体" panose="02010600030101010101" pitchFamily="2" charset="-122"/>
                <a:sym typeface="+mn-ea"/>
              </a:rPr>
              <a:t>note</a:t>
            </a:r>
            <a:r>
              <a:rPr lang="en-US" altLang="zh-CN" b="0" dirty="0">
                <a:latin typeface="Cambria" panose="02040503050406030204" pitchFamily="18" charset="0"/>
                <a:ea typeface="Cambria" panose="02040503050406030204" pitchFamily="18" charset="0"/>
                <a:cs typeface="宋体" panose="02010600030101010101" pitchFamily="2" charset="-122"/>
                <a:sym typeface="+mn-ea"/>
              </a:rPr>
              <a:t> do not use pip to install ply, it will install a broken distribution on your machine.</a:t>
            </a:r>
          </a:p>
          <a:p>
            <a:pPr>
              <a:lnSpc>
                <a:spcPct val="150000"/>
              </a:lnSpc>
            </a:pPr>
            <a:r>
              <a:rPr lang="zh-CN" altLang="en-US" b="0" dirty="0">
                <a:solidFill>
                  <a:srgbClr val="FF0000"/>
                </a:solidFill>
                <a:latin typeface="Cambria" panose="02040503050406030204" pitchFamily="18" charset="0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（</a:t>
            </a:r>
            <a:r>
              <a:rPr lang="en-US" altLang="zh-CN" b="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  <a:cs typeface="宋体" panose="02010600030101010101" pitchFamily="2" charset="-122"/>
                <a:sym typeface="+mn-ea"/>
              </a:rPr>
              <a:t>tag</a:t>
            </a:r>
            <a:r>
              <a:rPr lang="zh-CN" altLang="en-US" b="0" dirty="0">
                <a:solidFill>
                  <a:srgbClr val="FF0000"/>
                </a:solidFill>
                <a:latin typeface="Cambria" panose="02040503050406030204" pitchFamily="18" charset="0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：</a:t>
            </a:r>
            <a:r>
              <a:rPr lang="en-US" altLang="zh-CN" b="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  <a:cs typeface="宋体" panose="02010600030101010101" pitchFamily="2" charset="-122"/>
                <a:sym typeface="+mn-ea"/>
              </a:rPr>
              <a:t>python topic</a:t>
            </a:r>
            <a:r>
              <a:rPr lang="zh-CN" altLang="en-US" b="0" dirty="0">
                <a:solidFill>
                  <a:srgbClr val="FF0000"/>
                </a:solidFill>
                <a:latin typeface="Cambria" panose="02040503050406030204" pitchFamily="18" charset="0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：</a:t>
            </a:r>
            <a:r>
              <a:rPr lang="en-US" altLang="zh-CN" b="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  <a:cs typeface="宋体" panose="02010600030101010101" pitchFamily="2" charset="-122"/>
                <a:sym typeface="+mn-ea"/>
              </a:rPr>
              <a:t>Python Lex-</a:t>
            </a:r>
            <a:r>
              <a:rPr lang="en-US" altLang="zh-CN" b="0" dirty="0" err="1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  <a:cs typeface="宋体" panose="02010600030101010101" pitchFamily="2" charset="-122"/>
                <a:sym typeface="+mn-ea"/>
              </a:rPr>
              <a:t>Yacc</a:t>
            </a:r>
            <a:r>
              <a:rPr lang="en-US" altLang="zh-CN" b="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  <a:cs typeface="宋体" panose="02010600030101010101" pitchFamily="2" charset="-122"/>
                <a:sym typeface="+mn-ea"/>
              </a:rPr>
              <a:t> example</a:t>
            </a:r>
            <a:r>
              <a:rPr lang="zh-CN" altLang="en-US" b="0" dirty="0">
                <a:solidFill>
                  <a:srgbClr val="FF0000"/>
                </a:solidFill>
                <a:latin typeface="Cambria" panose="02040503050406030204" pitchFamily="18" charset="0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：</a:t>
            </a:r>
            <a:r>
              <a:rPr lang="en-US" altLang="zh-CN" b="0" dirty="0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charset="0"/>
              </a:rPr>
              <a:t>Getting Started with PLY</a:t>
            </a:r>
            <a:r>
              <a:rPr lang="zh-CN" altLang="en-US" b="0" dirty="0">
                <a:solidFill>
                  <a:srgbClr val="FF0000"/>
                </a:solidFill>
                <a:latin typeface="Cambria" panose="02040503050406030204" pitchFamily="18" charset="0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）</a:t>
            </a:r>
            <a:endParaRPr lang="en-US" altLang="zh-CN" b="0" dirty="0">
              <a:solidFill>
                <a:srgbClr val="FF0000"/>
              </a:solidFill>
              <a:latin typeface="Cambria" panose="02040503050406030204" pitchFamily="18" charset="0"/>
              <a:ea typeface="Cambria" panose="02040503050406030204" pitchFamily="18" charset="0"/>
              <a:cs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b="0" dirty="0"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charset="0"/>
              </a:rPr>
              <a:t>2.attempting to access an index outside the bounds of the list will raise an </a:t>
            </a:r>
            <a:r>
              <a:rPr lang="en-US" altLang="zh-CN" b="0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charset="0"/>
              </a:rPr>
              <a:t>indexerror</a:t>
            </a:r>
            <a:r>
              <a:rPr lang="en-US" altLang="zh-CN" b="0" dirty="0"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zh-CN" altLang="en-US" b="0" dirty="0">
                <a:solidFill>
                  <a:srgbClr val="FF0000"/>
                </a:solidFill>
                <a:latin typeface="Cambria" panose="02040503050406030204" pitchFamily="18" charset="0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（</a:t>
            </a:r>
            <a:r>
              <a:rPr lang="en-US" altLang="zh-CN" b="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  <a:cs typeface="宋体" panose="02010600030101010101" pitchFamily="2" charset="-122"/>
                <a:sym typeface="+mn-ea"/>
              </a:rPr>
              <a:t>tag</a:t>
            </a:r>
            <a:r>
              <a:rPr lang="zh-CN" altLang="en-US" b="0" dirty="0">
                <a:solidFill>
                  <a:srgbClr val="FF0000"/>
                </a:solidFill>
                <a:latin typeface="Cambria" panose="02040503050406030204" pitchFamily="18" charset="0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：</a:t>
            </a:r>
            <a:r>
              <a:rPr lang="en-US" altLang="zh-CN" b="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  <a:cs typeface="宋体" panose="02010600030101010101" pitchFamily="2" charset="-122"/>
                <a:sym typeface="+mn-ea"/>
              </a:rPr>
              <a:t>python topic</a:t>
            </a:r>
            <a:r>
              <a:rPr lang="zh-CN" altLang="en-US" b="0" dirty="0">
                <a:solidFill>
                  <a:srgbClr val="FF0000"/>
                </a:solidFill>
                <a:latin typeface="Cambria" panose="02040503050406030204" pitchFamily="18" charset="0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：</a:t>
            </a:r>
            <a:r>
              <a:rPr lang="en-US" altLang="zh-CN" b="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  <a:cs typeface="宋体" panose="02010600030101010101" pitchFamily="2" charset="-122"/>
                <a:sym typeface="+mn-ea"/>
              </a:rPr>
              <a:t>List example</a:t>
            </a:r>
            <a:r>
              <a:rPr lang="zh-CN" altLang="en-US" b="0" dirty="0">
                <a:solidFill>
                  <a:srgbClr val="FF0000"/>
                </a:solidFill>
                <a:latin typeface="Cambria" panose="02040503050406030204" pitchFamily="18" charset="0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：</a:t>
            </a:r>
            <a:r>
              <a:rPr lang="en-US" altLang="zh-CN" b="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charset="0"/>
              </a:rPr>
              <a:t>Accessing list values)</a:t>
            </a:r>
          </a:p>
          <a:p>
            <a:pPr indent="0">
              <a:lnSpc>
                <a:spcPct val="150000"/>
              </a:lnSpc>
              <a:buFont typeface="+mj-lt"/>
              <a:buNone/>
            </a:pPr>
            <a:r>
              <a:rPr lang="en-US" altLang="zh-CN" b="0" dirty="0"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charset="0"/>
              </a:rPr>
              <a:t>4.</a:t>
            </a:r>
            <a:r>
              <a:rPr lang="en-US" altLang="zh-CN" b="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charset="0"/>
              </a:rPr>
              <a:t>note </a:t>
            </a:r>
            <a:r>
              <a:rPr lang="en-US" altLang="zh-CN" b="0" dirty="0"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charset="0"/>
              </a:rPr>
              <a:t>using from __future__ import </a:t>
            </a:r>
            <a:r>
              <a:rPr lang="en-US" altLang="zh-CN" b="0" dirty="0" err="1"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charset="0"/>
              </a:rPr>
              <a:t>print_function</a:t>
            </a:r>
            <a:r>
              <a:rPr lang="en-US" altLang="zh-CN" b="0" dirty="0"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charset="0"/>
              </a:rPr>
              <a:t> in python 2 will allow users to use the print function the same as python 3 code.</a:t>
            </a:r>
          </a:p>
          <a:p>
            <a:pPr>
              <a:lnSpc>
                <a:spcPct val="150000"/>
              </a:lnSpc>
            </a:pPr>
            <a:r>
              <a:rPr lang="zh-CN" altLang="en-US" b="0" dirty="0">
                <a:solidFill>
                  <a:srgbClr val="FF0000"/>
                </a:solidFill>
                <a:latin typeface="Cambria" panose="02040503050406030204" pitchFamily="18" charset="0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（</a:t>
            </a:r>
            <a:r>
              <a:rPr lang="en-US" altLang="zh-CN" b="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  <a:cs typeface="宋体" panose="02010600030101010101" pitchFamily="2" charset="-122"/>
                <a:sym typeface="+mn-ea"/>
              </a:rPr>
              <a:t>tag</a:t>
            </a:r>
            <a:r>
              <a:rPr lang="zh-CN" altLang="en-US" b="0" dirty="0">
                <a:solidFill>
                  <a:srgbClr val="FF0000"/>
                </a:solidFill>
                <a:latin typeface="Cambria" panose="02040503050406030204" pitchFamily="18" charset="0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：</a:t>
            </a:r>
            <a:r>
              <a:rPr lang="en-US" altLang="zh-CN" b="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  <a:cs typeface="宋体" panose="02010600030101010101" pitchFamily="2" charset="-122"/>
                <a:sym typeface="+mn-ea"/>
              </a:rPr>
              <a:t>python topic</a:t>
            </a:r>
            <a:r>
              <a:rPr lang="zh-CN" altLang="en-US" b="0" dirty="0">
                <a:solidFill>
                  <a:srgbClr val="FF0000"/>
                </a:solidFill>
                <a:latin typeface="Cambria" panose="02040503050406030204" pitchFamily="18" charset="0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：</a:t>
            </a:r>
            <a:r>
              <a:rPr lang="en-US" altLang="zh-CN" b="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  <a:cs typeface="宋体" panose="02010600030101010101" pitchFamily="2" charset="-122"/>
                <a:sym typeface="+mn-ea"/>
              </a:rPr>
              <a:t>Basic Input and Output example</a:t>
            </a:r>
            <a:r>
              <a:rPr lang="zh-CN" altLang="en-US" b="0" dirty="0">
                <a:solidFill>
                  <a:srgbClr val="FF0000"/>
                </a:solidFill>
                <a:latin typeface="Cambria" panose="02040503050406030204" pitchFamily="18" charset="0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：</a:t>
            </a:r>
            <a:r>
              <a:rPr lang="en-US" altLang="zh-CN" b="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charset="0"/>
              </a:rPr>
              <a:t>Using the print function)</a:t>
            </a:r>
          </a:p>
          <a:p>
            <a:pPr>
              <a:lnSpc>
                <a:spcPct val="150000"/>
              </a:lnSpc>
            </a:pPr>
            <a:r>
              <a:rPr lang="en-US" altLang="zh-CN" b="0" dirty="0">
                <a:latin typeface="Cambria" panose="02040503050406030204" pitchFamily="18" charset="0"/>
                <a:ea typeface="Cambria" panose="02040503050406030204" pitchFamily="18" charset="0"/>
              </a:rPr>
              <a:t>5. </a:t>
            </a:r>
            <a:r>
              <a:rPr lang="en-US" altLang="zh-CN" b="0" dirty="0">
                <a:solidFill>
                  <a:schemeClr val="accent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note</a:t>
            </a:r>
            <a:r>
              <a:rPr lang="en-US" altLang="zh-CN" b="0" dirty="0">
                <a:latin typeface="Cambria" panose="02040503050406030204" pitchFamily="18" charset="0"/>
                <a:ea typeface="Cambria" panose="02040503050406030204" pitchFamily="18" charset="0"/>
              </a:rPr>
              <a:t> it s not recommended though to keep the signing credentials inside your </a:t>
            </a:r>
            <a:r>
              <a:rPr lang="en-US" altLang="zh-CN" b="0" dirty="0" err="1">
                <a:latin typeface="Cambria" panose="02040503050406030204" pitchFamily="18" charset="0"/>
                <a:ea typeface="Cambria" panose="02040503050406030204" pitchFamily="18" charset="0"/>
              </a:rPr>
              <a:t>gradle</a:t>
            </a:r>
            <a:r>
              <a:rPr lang="en-US" altLang="zh-CN" b="0" dirty="0">
                <a:latin typeface="Cambria" panose="02040503050406030204" pitchFamily="18" charset="0"/>
                <a:ea typeface="Cambria" panose="02040503050406030204" pitchFamily="18" charset="0"/>
              </a:rPr>
              <a:t> file.</a:t>
            </a:r>
          </a:p>
          <a:p>
            <a:pPr>
              <a:lnSpc>
                <a:spcPct val="150000"/>
              </a:lnSpc>
            </a:pPr>
            <a:r>
              <a:rPr lang="zh-CN" altLang="en-US" b="0" dirty="0">
                <a:solidFill>
                  <a:srgbClr val="FF0000"/>
                </a:solidFill>
                <a:latin typeface="Cambria" panose="02040503050406030204" pitchFamily="18" charset="0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（</a:t>
            </a:r>
            <a:r>
              <a:rPr lang="en-US" altLang="zh-CN" b="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  <a:cs typeface="宋体" panose="02010600030101010101" pitchFamily="2" charset="-122"/>
                <a:sym typeface="+mn-ea"/>
              </a:rPr>
              <a:t>tag</a:t>
            </a:r>
            <a:r>
              <a:rPr lang="zh-CN" altLang="en-US" b="0" dirty="0">
                <a:solidFill>
                  <a:srgbClr val="FF0000"/>
                </a:solidFill>
                <a:latin typeface="Cambria" panose="02040503050406030204" pitchFamily="18" charset="0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：</a:t>
            </a:r>
            <a:r>
              <a:rPr lang="en-US" altLang="zh-CN" b="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  <a:cs typeface="宋体" panose="02010600030101010101" pitchFamily="2" charset="-122"/>
                <a:sym typeface="+mn-ea"/>
              </a:rPr>
              <a:t>android topic</a:t>
            </a:r>
            <a:r>
              <a:rPr lang="zh-CN" altLang="en-US" b="0" dirty="0">
                <a:solidFill>
                  <a:srgbClr val="FF0000"/>
                </a:solidFill>
                <a:latin typeface="Cambria" panose="02040503050406030204" pitchFamily="18" charset="0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：</a:t>
            </a:r>
            <a:r>
              <a:rPr lang="en-US" altLang="zh-CN" b="0" dirty="0" err="1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  <a:cs typeface="宋体" panose="02010600030101010101" pitchFamily="2" charset="-122"/>
                <a:sym typeface="+mn-ea"/>
              </a:rPr>
              <a:t>RecyclerView</a:t>
            </a:r>
            <a:r>
              <a:rPr lang="en-US" altLang="zh-CN" b="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  <a:cs typeface="宋体" panose="02010600030101010101" pitchFamily="2" charset="-122"/>
                <a:sym typeface="+mn-ea"/>
              </a:rPr>
              <a:t> </a:t>
            </a:r>
            <a:r>
              <a:rPr lang="en-US" altLang="zh-CN" b="0" dirty="0" err="1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  <a:cs typeface="宋体" panose="02010600030101010101" pitchFamily="2" charset="-122"/>
                <a:sym typeface="+mn-ea"/>
              </a:rPr>
              <a:t>onClickListeners</a:t>
            </a:r>
            <a:r>
              <a:rPr lang="en-US" altLang="zh-CN" b="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  <a:cs typeface="宋体" panose="02010600030101010101" pitchFamily="2" charset="-122"/>
                <a:sym typeface="+mn-ea"/>
              </a:rPr>
              <a:t> example</a:t>
            </a:r>
            <a:r>
              <a:rPr lang="zh-CN" altLang="en-US" b="0" dirty="0">
                <a:solidFill>
                  <a:srgbClr val="FF0000"/>
                </a:solidFill>
                <a:latin typeface="Cambria" panose="02040503050406030204" pitchFamily="18" charset="0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：</a:t>
            </a:r>
            <a:r>
              <a:rPr lang="en-US" altLang="zh-CN" b="0" dirty="0">
                <a:latin typeface="Cambria" panose="02040503050406030204" pitchFamily="18" charset="0"/>
                <a:ea typeface="Cambria" panose="02040503050406030204" pitchFamily="18" charset="0"/>
              </a:rPr>
              <a:t>a basic </a:t>
            </a:r>
            <a:r>
              <a:rPr lang="en-US" altLang="zh-CN" b="0" dirty="0" err="1">
                <a:latin typeface="Cambria" panose="02040503050406030204" pitchFamily="18" charset="0"/>
                <a:ea typeface="Cambria" panose="02040503050406030204" pitchFamily="18" charset="0"/>
              </a:rPr>
              <a:t>build.gradle</a:t>
            </a:r>
            <a:r>
              <a:rPr lang="en-US" altLang="zh-CN" b="0" dirty="0">
                <a:latin typeface="Cambria" panose="02040503050406030204" pitchFamily="18" charset="0"/>
                <a:ea typeface="Cambria" panose="02040503050406030204" pitchFamily="18" charset="0"/>
              </a:rPr>
              <a:t> file</a:t>
            </a:r>
            <a:r>
              <a:rPr lang="en-US" altLang="zh-CN" b="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charset="0"/>
              </a:rPr>
              <a:t>)</a:t>
            </a:r>
            <a:endParaRPr lang="en-US" altLang="zh-CN" b="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b="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charset="0"/>
              </a:rPr>
              <a:t>------pattern:</a:t>
            </a:r>
            <a:r>
              <a:rPr lang="en-US" altLang="zh-CN" b="0" dirty="0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charset="0"/>
              </a:rPr>
              <a:t> note;</a:t>
            </a:r>
            <a:r>
              <a:rPr lang="en-US" altLang="zh-CN" b="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warning</a:t>
            </a:r>
            <a:r>
              <a:rPr lang="en-US" altLang="zh-CN" b="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charset="0"/>
              </a:rPr>
              <a:t>;</a:t>
            </a:r>
            <a:r>
              <a:rPr lang="en-US" altLang="zh-CN" b="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altLang="zh-CN" b="0" dirty="0" err="1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notice;</a:t>
            </a:r>
            <a:r>
              <a:rPr lang="en-US" altLang="zh-CN" b="0" dirty="0" err="1">
                <a:solidFill>
                  <a:srgbClr val="FF0000"/>
                </a:solidFill>
                <a:latin typeface="Cambria" panose="02040503050406030204" pitchFamily="18" charset="0"/>
              </a:rPr>
              <a:t>warn</a:t>
            </a:r>
            <a:r>
              <a:rPr lang="en-US" altLang="zh-CN" b="0" dirty="0">
                <a:solidFill>
                  <a:srgbClr val="FF0000"/>
                </a:solidFill>
                <a:latin typeface="Cambria" panose="02040503050406030204" pitchFamily="18" charset="0"/>
              </a:rPr>
              <a:t>;</a:t>
            </a:r>
            <a:endParaRPr lang="en-US" altLang="zh-CN" sz="1800" b="0" dirty="0">
              <a:latin typeface="Cambria" panose="02040503050406030204" pitchFamily="18" charset="0"/>
              <a:ea typeface="Cambria" panose="02040503050406030204" pitchFamily="18" charset="0"/>
              <a:cs typeface="Cambria" panose="02040503050406030204" charset="0"/>
            </a:endParaRPr>
          </a:p>
          <a:p>
            <a:pPr indent="0">
              <a:lnSpc>
                <a:spcPct val="150000"/>
              </a:lnSpc>
              <a:buFont typeface="+mj-lt"/>
              <a:buNone/>
            </a:pPr>
            <a:endParaRPr lang="en-US" altLang="zh-CN" sz="1800" b="0" dirty="0">
              <a:latin typeface="Cambria" panose="02040503050406030204" pitchFamily="18" charset="0"/>
              <a:ea typeface="Cambria" panose="02040503050406030204" pitchFamily="18" charset="0"/>
              <a:cs typeface="Cambria" panose="02040503050406030204" charset="0"/>
            </a:endParaRPr>
          </a:p>
          <a:p>
            <a:pPr indent="0">
              <a:lnSpc>
                <a:spcPct val="150000"/>
              </a:lnSpc>
              <a:buFont typeface="+mj-lt"/>
              <a:buNone/>
            </a:pPr>
            <a:endParaRPr lang="en-US" altLang="zh-CN" sz="1800" b="0" dirty="0">
              <a:latin typeface="Cambria" panose="02040503050406030204" pitchFamily="18" charset="0"/>
              <a:ea typeface="Cambria" panose="02040503050406030204" pitchFamily="18" charset="0"/>
              <a:cs typeface="Cambria" panose="02040503050406030204" charset="0"/>
            </a:endParaRPr>
          </a:p>
          <a:p>
            <a:pPr indent="0">
              <a:lnSpc>
                <a:spcPct val="150000"/>
              </a:lnSpc>
              <a:buFont typeface="+mj-lt"/>
              <a:buNone/>
            </a:pPr>
            <a:endParaRPr lang="en-US" altLang="zh-CN" sz="1800" b="0" dirty="0">
              <a:latin typeface="Cambria" panose="02040503050406030204" pitchFamily="18" charset="0"/>
              <a:ea typeface="Cambria" panose="02040503050406030204" pitchFamily="18" charset="0"/>
              <a:cs typeface="Cambria" panose="02040503050406030204" charset="0"/>
            </a:endParaRPr>
          </a:p>
          <a:p>
            <a:pPr indent="0">
              <a:lnSpc>
                <a:spcPct val="150000"/>
              </a:lnSpc>
              <a:buFont typeface="+mj-lt"/>
              <a:buNone/>
            </a:pPr>
            <a:endParaRPr lang="en-US" altLang="zh-CN" sz="1800" b="0" dirty="0">
              <a:latin typeface="Cambria" panose="02040503050406030204" pitchFamily="18" charset="0"/>
              <a:ea typeface="Cambria" panose="02040503050406030204" pitchFamily="18" charset="0"/>
              <a:cs typeface="Cambria" panose="02040503050406030204" charset="0"/>
            </a:endParaRPr>
          </a:p>
          <a:p>
            <a:pPr indent="0">
              <a:lnSpc>
                <a:spcPct val="150000"/>
              </a:lnSpc>
              <a:buFont typeface="+mj-lt"/>
              <a:buNone/>
            </a:pPr>
            <a:endParaRPr lang="en-US" altLang="zh-CN" sz="1800" b="0" dirty="0">
              <a:latin typeface="Cambria" panose="02040503050406030204" pitchFamily="18" charset="0"/>
              <a:ea typeface="Cambria" panose="02040503050406030204" pitchFamily="18" charset="0"/>
              <a:cs typeface="Cambria" panose="02040503050406030204" charset="0"/>
            </a:endParaRPr>
          </a:p>
          <a:p>
            <a:pPr indent="0">
              <a:lnSpc>
                <a:spcPct val="150000"/>
              </a:lnSpc>
              <a:buFont typeface="+mj-lt"/>
              <a:buNone/>
            </a:pPr>
            <a:endParaRPr lang="en-US" altLang="zh-CN" sz="1800" b="0" dirty="0">
              <a:latin typeface="Cambria" panose="02040503050406030204" pitchFamily="18" charset="0"/>
              <a:ea typeface="Cambria" panose="02040503050406030204" pitchFamily="18" charset="0"/>
              <a:cs typeface="Cambria" panose="02040503050406030204" charset="0"/>
            </a:endParaRPr>
          </a:p>
          <a:p>
            <a:pPr indent="0">
              <a:lnSpc>
                <a:spcPct val="150000"/>
              </a:lnSpc>
              <a:buFont typeface="+mj-lt"/>
              <a:buNone/>
            </a:pPr>
            <a:endParaRPr lang="en-US" altLang="zh-CN" sz="1800" b="0" dirty="0">
              <a:latin typeface="Cambria" panose="02040503050406030204" pitchFamily="18" charset="0"/>
              <a:ea typeface="Cambria" panose="02040503050406030204" pitchFamily="18" charset="0"/>
              <a:cs typeface="Cambria" panose="02040503050406030204" charset="0"/>
            </a:endParaRPr>
          </a:p>
          <a:p>
            <a:pPr indent="0">
              <a:lnSpc>
                <a:spcPct val="150000"/>
              </a:lnSpc>
              <a:buFont typeface="+mj-lt"/>
              <a:buNone/>
            </a:pPr>
            <a:endParaRPr lang="en-US" altLang="zh-CN" sz="1800" b="0" dirty="0">
              <a:latin typeface="Cambria" panose="02040503050406030204" pitchFamily="18" charset="0"/>
              <a:ea typeface="Cambria" panose="02040503050406030204" pitchFamily="18" charset="0"/>
              <a:cs typeface="Cambria" panose="02040503050406030204" charset="0"/>
            </a:endParaRPr>
          </a:p>
          <a:p>
            <a:pPr indent="0">
              <a:lnSpc>
                <a:spcPct val="150000"/>
              </a:lnSpc>
              <a:buFont typeface="+mj-lt"/>
              <a:buNone/>
            </a:pPr>
            <a:endParaRPr lang="en-US" altLang="zh-CN" sz="1800" b="0" dirty="0">
              <a:latin typeface="Cambria" panose="02040503050406030204" pitchFamily="18" charset="0"/>
              <a:ea typeface="Cambria" panose="02040503050406030204" pitchFamily="18" charset="0"/>
              <a:cs typeface="Cambria" panose="02040503050406030204" charset="0"/>
            </a:endParaRPr>
          </a:p>
          <a:p>
            <a:pPr indent="0">
              <a:lnSpc>
                <a:spcPct val="150000"/>
              </a:lnSpc>
              <a:buFont typeface="+mj-lt"/>
              <a:buNone/>
            </a:pPr>
            <a:endParaRPr lang="en-US" altLang="zh-CN" sz="1800" b="0" dirty="0">
              <a:latin typeface="Cambria" panose="02040503050406030204" pitchFamily="18" charset="0"/>
              <a:ea typeface="Cambria" panose="02040503050406030204" pitchFamily="18" charset="0"/>
              <a:cs typeface="Cambria" panose="02040503050406030204" charset="0"/>
            </a:endParaRPr>
          </a:p>
          <a:p>
            <a:pPr indent="0">
              <a:lnSpc>
                <a:spcPct val="150000"/>
              </a:lnSpc>
              <a:buFont typeface="+mj-lt"/>
              <a:buNone/>
            </a:pPr>
            <a:endParaRPr lang="en-US" altLang="zh-CN" sz="1800" b="0" dirty="0">
              <a:latin typeface="Cambria" panose="02040503050406030204" pitchFamily="18" charset="0"/>
              <a:ea typeface="Cambria" panose="02040503050406030204" pitchFamily="18" charset="0"/>
              <a:cs typeface="Cambria" panose="02040503050406030204" charset="0"/>
            </a:endParaRPr>
          </a:p>
          <a:p>
            <a:pPr indent="0">
              <a:lnSpc>
                <a:spcPct val="150000"/>
              </a:lnSpc>
              <a:buFont typeface="+mj-lt"/>
              <a:buNone/>
            </a:pPr>
            <a:endParaRPr lang="en-US" altLang="zh-CN" sz="1800" b="0" dirty="0">
              <a:latin typeface="Cambria" panose="02040503050406030204" pitchFamily="18" charset="0"/>
              <a:ea typeface="Cambria" panose="02040503050406030204" pitchFamily="18" charset="0"/>
              <a:cs typeface="Cambria" panose="02040503050406030204" charset="0"/>
            </a:endParaRPr>
          </a:p>
          <a:p>
            <a:pPr indent="0">
              <a:lnSpc>
                <a:spcPct val="150000"/>
              </a:lnSpc>
              <a:buFont typeface="+mj-lt"/>
              <a:buNone/>
            </a:pPr>
            <a:endParaRPr lang="en-US" altLang="zh-CN" sz="1800" b="0" dirty="0">
              <a:latin typeface="Cambria" panose="02040503050406030204" pitchFamily="18" charset="0"/>
              <a:ea typeface="Cambria" panose="02040503050406030204" pitchFamily="18" charset="0"/>
              <a:cs typeface="Cambria" panose="02040503050406030204" charset="0"/>
            </a:endParaRPr>
          </a:p>
          <a:p>
            <a:pPr indent="0">
              <a:lnSpc>
                <a:spcPct val="150000"/>
              </a:lnSpc>
              <a:buFont typeface="+mj-lt"/>
              <a:buNone/>
            </a:pPr>
            <a:endParaRPr lang="en-US" altLang="zh-CN" sz="1800" b="0" dirty="0">
              <a:latin typeface="Cambria" panose="02040503050406030204" pitchFamily="18" charset="0"/>
              <a:ea typeface="Cambria" panose="02040503050406030204" pitchFamily="18" charset="0"/>
              <a:cs typeface="Cambria" panose="02040503050406030204" charset="0"/>
            </a:endParaRPr>
          </a:p>
          <a:p>
            <a:pPr indent="0">
              <a:lnSpc>
                <a:spcPct val="150000"/>
              </a:lnSpc>
              <a:buFont typeface="+mj-lt"/>
              <a:buNone/>
            </a:pPr>
            <a:endParaRPr lang="en-US" altLang="zh-CN" sz="1800" b="0" dirty="0">
              <a:latin typeface="Cambria" panose="02040503050406030204" pitchFamily="18" charset="0"/>
              <a:ea typeface="Cambria" panose="02040503050406030204" pitchFamily="18" charset="0"/>
              <a:cs typeface="Cambria" panose="02040503050406030204" charset="0"/>
            </a:endParaRPr>
          </a:p>
          <a:p>
            <a:pPr indent="0">
              <a:lnSpc>
                <a:spcPct val="150000"/>
              </a:lnSpc>
              <a:buFont typeface="+mj-lt"/>
              <a:buNone/>
            </a:pPr>
            <a:endParaRPr lang="en-US" altLang="zh-CN" sz="1800" b="0" dirty="0">
              <a:latin typeface="Cambria" panose="02040503050406030204" pitchFamily="18" charset="0"/>
              <a:ea typeface="Cambria" panose="02040503050406030204" pitchFamily="18" charset="0"/>
              <a:cs typeface="Cambria" panose="02040503050406030204" charset="0"/>
            </a:endParaRPr>
          </a:p>
          <a:p>
            <a:pPr indent="0">
              <a:lnSpc>
                <a:spcPct val="150000"/>
              </a:lnSpc>
              <a:buFont typeface="+mj-lt"/>
              <a:buNone/>
            </a:pPr>
            <a:endParaRPr lang="en-US" altLang="zh-CN" sz="1800" b="0" dirty="0">
              <a:latin typeface="Cambria" panose="02040503050406030204" pitchFamily="18" charset="0"/>
              <a:ea typeface="Cambria" panose="02040503050406030204" pitchFamily="18" charset="0"/>
              <a:cs typeface="Cambria" panose="02040503050406030204" charset="0"/>
            </a:endParaRPr>
          </a:p>
          <a:p>
            <a:pPr indent="0">
              <a:lnSpc>
                <a:spcPct val="150000"/>
              </a:lnSpc>
              <a:buFont typeface="+mj-lt"/>
              <a:buNone/>
            </a:pPr>
            <a:endParaRPr lang="en-US" altLang="zh-CN" sz="1800" b="0" dirty="0">
              <a:latin typeface="Cambria" panose="02040503050406030204" pitchFamily="18" charset="0"/>
              <a:ea typeface="Cambria" panose="02040503050406030204" pitchFamily="18" charset="0"/>
              <a:cs typeface="Cambria" panose="02040503050406030204" charset="0"/>
            </a:endParaRPr>
          </a:p>
          <a:p>
            <a:pPr indent="0">
              <a:lnSpc>
                <a:spcPct val="150000"/>
              </a:lnSpc>
              <a:buFont typeface="+mj-lt"/>
              <a:buNone/>
            </a:pPr>
            <a:endParaRPr lang="en-US" altLang="zh-CN" sz="1800" b="0" dirty="0">
              <a:latin typeface="Cambria" panose="02040503050406030204" pitchFamily="18" charset="0"/>
              <a:ea typeface="Cambria" panose="02040503050406030204" pitchFamily="18" charset="0"/>
              <a:cs typeface="Cambria" panose="02040503050406030204" charset="0"/>
            </a:endParaRPr>
          </a:p>
          <a:p>
            <a:pPr indent="0">
              <a:lnSpc>
                <a:spcPct val="150000"/>
              </a:lnSpc>
              <a:buFont typeface="+mj-lt"/>
              <a:buNone/>
            </a:pPr>
            <a:endParaRPr lang="en-US" altLang="zh-CN" sz="1800" b="0" dirty="0">
              <a:latin typeface="Cambria" panose="02040503050406030204" pitchFamily="18" charset="0"/>
              <a:ea typeface="Cambria" panose="02040503050406030204" pitchFamily="18" charset="0"/>
              <a:cs typeface="Cambria" panose="02040503050406030204" charset="0"/>
            </a:endParaRPr>
          </a:p>
          <a:p>
            <a:pPr indent="0">
              <a:lnSpc>
                <a:spcPct val="150000"/>
              </a:lnSpc>
              <a:buFont typeface="+mj-lt"/>
              <a:buNone/>
            </a:pPr>
            <a:endParaRPr lang="en-US" altLang="zh-CN" sz="1800" b="0" dirty="0">
              <a:latin typeface="Cambria" panose="02040503050406030204" pitchFamily="18" charset="0"/>
              <a:ea typeface="Cambria" panose="02040503050406030204" pitchFamily="18" charset="0"/>
              <a:cs typeface="Cambria" panose="02040503050406030204" charset="0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ṡľïḑè"/>
          <p:cNvSpPr txBox="1"/>
          <p:nvPr/>
        </p:nvSpPr>
        <p:spPr bwMode="auto">
          <a:xfrm>
            <a:off x="697230" y="429260"/>
            <a:ext cx="8446770" cy="5999480"/>
          </a:xfrm>
          <a:prstGeom prst="rect">
            <a:avLst/>
          </a:prstGeom>
          <a:noFill/>
        </p:spPr>
        <p:txBody>
          <a:bodyPr wrap="square" tIns="0" anchor="t">
            <a:noAutofit/>
          </a:bodyPr>
          <a:lstStyle>
            <a:defPPr>
              <a:defRPr lang="zh-CN"/>
            </a:defPPr>
            <a:lvl1pPr>
              <a:defRPr sz="1600" b="1"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1pPr>
            <a:lvl2pPr marL="742950" indent="-285750">
              <a:defRPr sz="3200" b="1">
                <a:solidFill>
                  <a:srgbClr val="4D4D4D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3200" b="1">
                <a:solidFill>
                  <a:srgbClr val="4D4D4D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3200" b="1">
                <a:solidFill>
                  <a:srgbClr val="4D4D4D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3200" b="1">
                <a:solidFill>
                  <a:srgbClr val="4D4D4D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4D4D4D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4D4D4D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4D4D4D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4D4D4D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indent="0">
              <a:lnSpc>
                <a:spcPct val="150000"/>
              </a:lnSpc>
              <a:buFont typeface="+mj-lt"/>
              <a:buNone/>
            </a:pPr>
            <a:r>
              <a:rPr lang="en-US" altLang="zh-CN" sz="1400" b="0" dirty="0">
                <a:latin typeface="宋体" panose="02010600030101010101" pitchFamily="2" charset="-122"/>
                <a:ea typeface="宋体" panose="02010600030101010101" pitchFamily="2" charset="-122"/>
                <a:cs typeface="Cambria" panose="02040503050406030204" charset="0"/>
              </a:rPr>
              <a:t>4.</a:t>
            </a:r>
            <a:r>
              <a:rPr lang="zh-CN" altLang="en-US" sz="1400" b="0" dirty="0">
                <a:latin typeface="宋体" panose="02010600030101010101" pitchFamily="2" charset="-122"/>
                <a:ea typeface="宋体" panose="02010600030101010101" pitchFamily="2" charset="-122"/>
                <a:cs typeface="Cambria" panose="02040503050406030204" charset="0"/>
              </a:rPr>
              <a:t>否定意义</a:t>
            </a:r>
            <a:r>
              <a:rPr lang="zh-CN" altLang="en-US" sz="1400" b="0" dirty="0">
                <a:latin typeface="Cambria" panose="02040503050406030204" charset="0"/>
                <a:ea typeface="宋体" panose="02010600030101010101" pitchFamily="2" charset="-122"/>
                <a:cs typeface="Cambria" panose="02040503050406030204" charset="0"/>
              </a:rPr>
              <a:t>：</a:t>
            </a:r>
          </a:p>
          <a:p>
            <a:pPr indent="0">
              <a:lnSpc>
                <a:spcPct val="150000"/>
              </a:lnSpc>
              <a:buFont typeface="+mj-lt"/>
              <a:buNone/>
            </a:pPr>
            <a:r>
              <a:rPr lang="en-US" altLang="zh-CN" sz="1400" b="0" dirty="0">
                <a:latin typeface="Cambria" panose="02040503050406030204" charset="0"/>
                <a:ea typeface="宋体" panose="02010600030101010101" pitchFamily="2" charset="-122"/>
                <a:cs typeface="Cambria" panose="02040503050406030204" charset="0"/>
              </a:rPr>
              <a:t>1.generator objects </a:t>
            </a:r>
            <a:r>
              <a:rPr lang="en-US" altLang="zh-CN" sz="1400" b="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mbria" panose="02040503050406030204" charset="0"/>
                <a:ea typeface="宋体" panose="02010600030101010101" pitchFamily="2" charset="-122"/>
                <a:cs typeface="Cambria" panose="02040503050406030204" charset="0"/>
              </a:rPr>
              <a:t>canno</a:t>
            </a:r>
            <a:r>
              <a:rPr lang="en-US" altLang="zh-CN" sz="1400" b="0" dirty="0">
                <a:latin typeface="Cambria" panose="02040503050406030204" charset="0"/>
                <a:ea typeface="宋体" panose="02010600030101010101" pitchFamily="2" charset="-122"/>
                <a:cs typeface="Cambria" panose="02040503050406030204" charset="0"/>
              </a:rPr>
              <a:t>t be indexed and makes use of the next function to get items in order.</a:t>
            </a:r>
          </a:p>
          <a:p>
            <a:pPr>
              <a:lnSpc>
                <a:spcPct val="150000"/>
              </a:lnSpc>
            </a:pPr>
            <a:r>
              <a:rPr lang="zh-CN" altLang="en-US" sz="1400" b="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（</a:t>
            </a:r>
            <a:r>
              <a:rPr lang="en-US" altLang="zh-CN" sz="1400" b="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tag</a:t>
            </a:r>
            <a:r>
              <a:rPr lang="zh-CN" altLang="en-US" sz="1400" b="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：</a:t>
            </a:r>
            <a:r>
              <a:rPr lang="en-US" altLang="zh-CN" sz="1400" b="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python topic</a:t>
            </a:r>
            <a:r>
              <a:rPr lang="zh-CN" altLang="en-US" sz="1400" b="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：</a:t>
            </a:r>
            <a:r>
              <a:rPr lang="en-US" altLang="zh-CN" sz="1400" b="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Generators example:</a:t>
            </a:r>
            <a:r>
              <a:rPr lang="en-US" altLang="zh-CN" sz="1400" b="0" dirty="0">
                <a:solidFill>
                  <a:srgbClr val="FF0000"/>
                </a:solidFill>
                <a:latin typeface="Cambria" panose="02040503050406030204" charset="0"/>
                <a:ea typeface="宋体" panose="02010600030101010101" pitchFamily="2" charset="-122"/>
                <a:cs typeface="Cambria" panose="02040503050406030204" charset="0"/>
              </a:rPr>
              <a:t> Introduction </a:t>
            </a:r>
            <a:r>
              <a:rPr lang="zh-CN" altLang="en-US" sz="1400" b="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）</a:t>
            </a:r>
            <a:endParaRPr lang="en-US" altLang="zh-CN" sz="1400" b="0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/>
              <a:t>2. </a:t>
            </a:r>
            <a:r>
              <a:rPr lang="en-US" altLang="zh-CN" sz="1400" b="0" dirty="0"/>
              <a:t>limitations null-conditional operator produces </a:t>
            </a:r>
            <a:r>
              <a:rPr lang="en-US" altLang="zh-CN" sz="1400" b="0" dirty="0" err="1"/>
              <a:t>rvalue</a:t>
            </a:r>
            <a:r>
              <a:rPr lang="en-US" altLang="zh-CN" sz="1400" b="0" dirty="0"/>
              <a:t> </a:t>
            </a:r>
            <a:r>
              <a:rPr lang="en-US" altLang="zh-CN" sz="1400" b="0" dirty="0">
                <a:solidFill>
                  <a:srgbClr val="39BAE8"/>
                </a:solidFill>
              </a:rPr>
              <a:t>not</a:t>
            </a:r>
            <a:r>
              <a:rPr lang="en-US" altLang="zh-CN" sz="1400" b="0" dirty="0"/>
              <a:t> </a:t>
            </a:r>
            <a:r>
              <a:rPr lang="en-US" altLang="zh-CN" sz="1400" b="0" dirty="0" err="1"/>
              <a:t>lvalue</a:t>
            </a:r>
            <a:r>
              <a:rPr lang="en-US" altLang="zh-CN" sz="1400" b="0" dirty="0"/>
              <a:t> that is it cannot be used for property assignment event subscription. </a:t>
            </a:r>
          </a:p>
          <a:p>
            <a:pPr>
              <a:lnSpc>
                <a:spcPct val="150000"/>
              </a:lnSpc>
            </a:pPr>
            <a:r>
              <a:rPr lang="zh-CN" altLang="en-US" sz="1400" b="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（</a:t>
            </a:r>
            <a:r>
              <a:rPr lang="en-US" altLang="zh-CN" sz="1400" b="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tag</a:t>
            </a:r>
            <a:r>
              <a:rPr lang="zh-CN" altLang="en-US" sz="1400" b="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：</a:t>
            </a:r>
            <a:r>
              <a:rPr lang="en-US" altLang="zh-CN" sz="1400" b="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C#  topic</a:t>
            </a:r>
            <a:r>
              <a:rPr lang="zh-CN" altLang="en-US" sz="1400" b="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：</a:t>
            </a:r>
            <a:r>
              <a:rPr lang="en-US" altLang="zh-CN" sz="1400" b="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C# 6.0 Features example</a:t>
            </a:r>
            <a:r>
              <a:rPr lang="en-US" altLang="zh-CN" sz="1400" b="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  <a:cs typeface="宋体" panose="02010600030101010101" pitchFamily="2" charset="-122"/>
                <a:sym typeface="+mn-ea"/>
              </a:rPr>
              <a:t>:</a:t>
            </a:r>
            <a:r>
              <a:rPr lang="en-US" altLang="zh-CN" sz="1400" b="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charset="0"/>
              </a:rPr>
              <a:t> </a:t>
            </a:r>
            <a:r>
              <a:rPr lang="en-US" altLang="zh-CN" sz="1400" b="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Null propagation</a:t>
            </a:r>
            <a:r>
              <a:rPr lang="zh-CN" altLang="en-US" sz="1400" b="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）</a:t>
            </a:r>
            <a:endParaRPr lang="en-US" altLang="zh-CN" sz="1400" b="0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1400" b="0" dirty="0"/>
              <a:t>3.code in static context cannot reference code in instance context. </a:t>
            </a:r>
          </a:p>
          <a:p>
            <a:pPr>
              <a:lnSpc>
                <a:spcPct val="150000"/>
              </a:lnSpc>
            </a:pPr>
            <a:r>
              <a:rPr lang="zh-CN" altLang="en-US" sz="1400" b="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（</a:t>
            </a:r>
            <a:r>
              <a:rPr lang="en-US" altLang="zh-CN" sz="1400" b="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tag</a:t>
            </a:r>
            <a:r>
              <a:rPr lang="zh-CN" altLang="en-US" sz="1400" b="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：</a:t>
            </a:r>
            <a:r>
              <a:rPr lang="en-US" altLang="zh-CN" sz="1400" b="0" dirty="0" err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vba</a:t>
            </a:r>
            <a:r>
              <a:rPr lang="en-US" altLang="zh-CN" sz="1400" b="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topic</a:t>
            </a:r>
            <a:r>
              <a:rPr lang="en-US" altLang="zh-CN" sz="1400" b="0" dirty="0"/>
              <a:t> :Declaring Variables </a:t>
            </a:r>
            <a:r>
              <a:rPr lang="en-US" altLang="zh-CN" sz="1400" b="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example</a:t>
            </a:r>
            <a:r>
              <a:rPr lang="en-US" altLang="zh-CN" sz="1400" b="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  <a:cs typeface="宋体" panose="02010600030101010101" pitchFamily="2" charset="-122"/>
                <a:sym typeface="+mn-ea"/>
              </a:rPr>
              <a:t>:</a:t>
            </a:r>
            <a:r>
              <a:rPr lang="en-US" altLang="zh-CN" sz="1400" b="0" dirty="0"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charset="0"/>
              </a:rPr>
              <a:t> </a:t>
            </a:r>
            <a:r>
              <a:rPr lang="en-US" altLang="zh-CN" sz="1400" b="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Variables </a:t>
            </a:r>
            <a:r>
              <a:rPr lang="zh-CN" altLang="en-US" sz="1400" b="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）</a:t>
            </a:r>
            <a:endParaRPr lang="en-US" altLang="zh-CN" sz="1400" b="0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1400" b="0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4.</a:t>
            </a:r>
            <a:r>
              <a:rPr lang="en-US" altLang="zh-CN" sz="1400" b="0" dirty="0"/>
              <a:t> the size of the array </a:t>
            </a:r>
            <a:r>
              <a:rPr lang="en-US" altLang="zh-CN" sz="1400" b="0" dirty="0">
                <a:solidFill>
                  <a:srgbClr val="39BAE8"/>
                </a:solidFill>
              </a:rPr>
              <a:t>cannot</a:t>
            </a:r>
            <a:r>
              <a:rPr lang="en-US" altLang="zh-CN" sz="1400" b="0" dirty="0"/>
              <a:t> be specified as a long arrays use a zero-based index system which means indexing starts at 0 and ends at length – 1. </a:t>
            </a:r>
          </a:p>
          <a:p>
            <a:pPr>
              <a:lnSpc>
                <a:spcPct val="150000"/>
              </a:lnSpc>
            </a:pPr>
            <a:r>
              <a:rPr lang="zh-CN" altLang="en-US" sz="1400" b="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（</a:t>
            </a:r>
            <a:r>
              <a:rPr lang="en-US" altLang="zh-CN" sz="1400" b="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tag</a:t>
            </a:r>
            <a:r>
              <a:rPr lang="zh-CN" altLang="en-US" sz="1400" b="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：</a:t>
            </a:r>
            <a:r>
              <a:rPr lang="en-US" altLang="zh-CN" sz="1400" b="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java  </a:t>
            </a:r>
            <a:r>
              <a:rPr lang="en-US" altLang="zh-CN" sz="1400" b="0" dirty="0" err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topic:Arrays</a:t>
            </a:r>
            <a:r>
              <a:rPr lang="en-US" altLang="zh-CN" sz="1400" b="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example</a:t>
            </a:r>
            <a:r>
              <a:rPr lang="en-US" altLang="zh-CN" sz="1400" b="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  <a:cs typeface="宋体" panose="02010600030101010101" pitchFamily="2" charset="-122"/>
                <a:sym typeface="+mn-ea"/>
              </a:rPr>
              <a:t>:</a:t>
            </a:r>
            <a:r>
              <a:rPr lang="en-US" altLang="zh-CN" sz="1400" b="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charset="0"/>
              </a:rPr>
              <a:t> </a:t>
            </a:r>
            <a:r>
              <a:rPr lang="en-US" altLang="zh-CN" sz="1400" b="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Creating and Initializing Arrays</a:t>
            </a:r>
            <a:r>
              <a:rPr lang="zh-CN" altLang="en-US" sz="1400" b="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）</a:t>
            </a:r>
            <a:endParaRPr lang="en-US" altLang="zh-CN" sz="1400" b="0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1400" b="0" dirty="0"/>
              <a:t>5.a point worth noting about the diamond is that it </a:t>
            </a:r>
            <a:r>
              <a:rPr lang="en-US" altLang="zh-CN" sz="1400" b="0" dirty="0">
                <a:solidFill>
                  <a:srgbClr val="39BAE8"/>
                </a:solidFill>
              </a:rPr>
              <a:t>cannot</a:t>
            </a:r>
            <a:r>
              <a:rPr lang="en-US" altLang="zh-CN" sz="1400" b="0" dirty="0"/>
              <a:t> be used with anonymous classes.</a:t>
            </a:r>
          </a:p>
          <a:p>
            <a:pPr>
              <a:lnSpc>
                <a:spcPct val="150000"/>
              </a:lnSpc>
            </a:pPr>
            <a:r>
              <a:rPr lang="en-US" altLang="zh-CN" sz="1400" b="0" dirty="0"/>
              <a:t>6. The diamond </a:t>
            </a:r>
            <a:r>
              <a:rPr lang="en-US" altLang="zh-CN" sz="1400" b="0" dirty="0">
                <a:solidFill>
                  <a:srgbClr val="39BAE8"/>
                </a:solidFill>
              </a:rPr>
              <a:t>does not </a:t>
            </a:r>
            <a:r>
              <a:rPr lang="en-US" altLang="zh-CN" sz="1400" b="0" dirty="0"/>
              <a:t>behave as an operator, and is not described or listed anywhere in the JLS or the (official) Java Tutorials as an operator.  </a:t>
            </a:r>
          </a:p>
          <a:p>
            <a:pPr>
              <a:lnSpc>
                <a:spcPct val="150000"/>
              </a:lnSpc>
            </a:pPr>
            <a:r>
              <a:rPr lang="zh-CN" altLang="en-US" sz="1400" b="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（</a:t>
            </a:r>
            <a:r>
              <a:rPr lang="en-US" altLang="zh-CN" sz="1400" b="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tag</a:t>
            </a:r>
            <a:r>
              <a:rPr lang="zh-CN" altLang="en-US" sz="1400" b="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：</a:t>
            </a:r>
            <a:r>
              <a:rPr lang="en-US" altLang="zh-CN" sz="1400" b="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java topic</a:t>
            </a:r>
            <a:r>
              <a:rPr lang="zh-CN" altLang="en-US" sz="1400" b="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：</a:t>
            </a:r>
            <a:r>
              <a:rPr lang="en-US" altLang="zh-CN" sz="1400" b="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Generics </a:t>
            </a:r>
            <a:r>
              <a:rPr lang="en-US" altLang="zh-CN" sz="1400" b="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  <a:cs typeface="宋体" panose="02010600030101010101" pitchFamily="2" charset="-122"/>
                <a:sym typeface="+mn-ea"/>
              </a:rPr>
              <a:t>Features example:</a:t>
            </a:r>
            <a:r>
              <a:rPr lang="en-US" altLang="zh-CN" sz="1400" b="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charset="0"/>
              </a:rPr>
              <a:t> </a:t>
            </a:r>
            <a:r>
              <a:rPr lang="en-US" altLang="zh-CN" sz="1400" b="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The Diamond</a:t>
            </a:r>
            <a:r>
              <a:rPr lang="zh-CN" altLang="en-US" sz="1400" b="0" dirty="0">
                <a:solidFill>
                  <a:srgbClr val="FF0000"/>
                </a:solidFill>
                <a:latin typeface="Cambria" panose="02040503050406030204" pitchFamily="18" charset="0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）</a:t>
            </a:r>
            <a:endParaRPr lang="en-US" altLang="zh-CN" sz="1400" b="0" dirty="0">
              <a:solidFill>
                <a:srgbClr val="FF0000"/>
              </a:solidFill>
              <a:latin typeface="Cambria" panose="02040503050406030204" pitchFamily="18" charset="0"/>
              <a:ea typeface="Cambria" panose="02040503050406030204" pitchFamily="18" charset="0"/>
              <a:cs typeface="宋体" panose="02010600030101010101" pitchFamily="2" charset="-122"/>
              <a:sym typeface="+mn-ea"/>
            </a:endParaRPr>
          </a:p>
          <a:p>
            <a:pPr indent="0">
              <a:lnSpc>
                <a:spcPct val="150000"/>
              </a:lnSpc>
              <a:buFont typeface="+mj-lt"/>
              <a:buNone/>
            </a:pPr>
            <a:r>
              <a:rPr lang="en-US" altLang="zh-CN" sz="1400" b="0" dirty="0" err="1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charset="0"/>
              </a:rPr>
              <a:t>Pattren</a:t>
            </a:r>
            <a:r>
              <a:rPr lang="zh-CN" altLang="en-US" sz="1400" b="0" dirty="0">
                <a:solidFill>
                  <a:srgbClr val="FF0000"/>
                </a:solidFill>
                <a:latin typeface="Cambria" panose="02040503050406030204" pitchFamily="18" charset="0"/>
                <a:ea typeface="宋体" panose="02010600030101010101" pitchFamily="2" charset="-122"/>
                <a:cs typeface="Cambria" panose="02040503050406030204" charset="0"/>
              </a:rPr>
              <a:t>：</a:t>
            </a:r>
            <a:r>
              <a:rPr lang="en-US" altLang="zh-CN" sz="1400" b="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charset="0"/>
              </a:rPr>
              <a:t>don’t ;doesn’t ;is not;</a:t>
            </a:r>
            <a:r>
              <a:rPr lang="en-US" altLang="zh-CN" sz="1400" b="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isn’t ;</a:t>
            </a:r>
            <a:r>
              <a:rPr lang="en-US" altLang="zh-CN" sz="1400" b="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charset="0"/>
              </a:rPr>
              <a:t>cannot;</a:t>
            </a:r>
            <a:r>
              <a:rPr lang="en-US" altLang="zh-CN" sz="1400" b="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aren’t; are not; </a:t>
            </a:r>
            <a:r>
              <a:rPr lang="en-US" altLang="zh-CN" sz="1400" b="0" dirty="0" err="1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never;hardly</a:t>
            </a:r>
            <a:r>
              <a:rPr lang="en-US" altLang="zh-CN" sz="1400" b="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,;scarcely, </a:t>
            </a:r>
            <a:r>
              <a:rPr lang="en-US" altLang="zh-CN" sz="1400" b="0" dirty="0" err="1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nothing;nobody;neither</a:t>
            </a:r>
            <a:r>
              <a:rPr lang="en-US" altLang="zh-CN" sz="1400" b="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; neither nor; none</a:t>
            </a:r>
            <a:endParaRPr lang="zh-CN" altLang="en-US" sz="1400" b="0" dirty="0">
              <a:solidFill>
                <a:srgbClr val="FF0000"/>
              </a:solidFill>
              <a:latin typeface="Cambria" panose="02040503050406030204" pitchFamily="18" charset="0"/>
              <a:ea typeface="宋体" panose="02010600030101010101" pitchFamily="2" charset="-122"/>
              <a:cs typeface="Cambria" panose="02040503050406030204" charset="0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ṡľïḑè"/>
          <p:cNvSpPr txBox="1"/>
          <p:nvPr/>
        </p:nvSpPr>
        <p:spPr bwMode="auto">
          <a:xfrm>
            <a:off x="221942" y="1"/>
            <a:ext cx="8870623" cy="6525086"/>
          </a:xfrm>
          <a:prstGeom prst="rect">
            <a:avLst/>
          </a:prstGeom>
          <a:noFill/>
        </p:spPr>
        <p:txBody>
          <a:bodyPr wrap="square" tIns="0" anchor="t">
            <a:noAutofit/>
          </a:bodyPr>
          <a:lstStyle>
            <a:defPPr>
              <a:defRPr lang="zh-CN"/>
            </a:defPPr>
            <a:lvl1pPr>
              <a:defRPr sz="1600" b="1"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1pPr>
            <a:lvl2pPr marL="742950" indent="-285750">
              <a:defRPr sz="3200" b="1">
                <a:solidFill>
                  <a:srgbClr val="4D4D4D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3200" b="1">
                <a:solidFill>
                  <a:srgbClr val="4D4D4D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3200" b="1">
                <a:solidFill>
                  <a:srgbClr val="4D4D4D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3200" b="1">
                <a:solidFill>
                  <a:srgbClr val="4D4D4D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4D4D4D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4D4D4D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4D4D4D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4D4D4D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indent="0">
              <a:lnSpc>
                <a:spcPct val="150000"/>
              </a:lnSpc>
              <a:buFont typeface="+mj-lt"/>
              <a:buNone/>
            </a:pPr>
            <a:r>
              <a:rPr lang="en-US" altLang="zh-CN" sz="2000" b="0" dirty="0">
                <a:latin typeface="Cambria" panose="02040503050406030204" charset="0"/>
                <a:ea typeface="宋体" panose="02010600030101010101" pitchFamily="2" charset="-122"/>
                <a:cs typeface="Cambria" panose="02040503050406030204" charset="0"/>
              </a:rPr>
              <a:t>5.similar</a:t>
            </a:r>
          </a:p>
          <a:p>
            <a:pPr indent="0">
              <a:lnSpc>
                <a:spcPct val="150000"/>
              </a:lnSpc>
              <a:buFont typeface="+mj-lt"/>
              <a:buNone/>
            </a:pPr>
            <a:r>
              <a:rPr lang="en-US" altLang="zh-CN" b="0" dirty="0">
                <a:latin typeface="Cambria" panose="02040503050406030204" charset="0"/>
                <a:ea typeface="宋体" panose="02010600030101010101" pitchFamily="2" charset="-122"/>
                <a:cs typeface="Cambria" panose="02040503050406030204" charset="0"/>
              </a:rPr>
              <a:t>1.generator expressions are very </a:t>
            </a:r>
            <a:r>
              <a:rPr lang="en-US" altLang="zh-CN" b="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mbria" panose="02040503050406030204" charset="0"/>
                <a:ea typeface="宋体" panose="02010600030101010101" pitchFamily="2" charset="-122"/>
                <a:cs typeface="Cambria" panose="02040503050406030204" charset="0"/>
              </a:rPr>
              <a:t>similar</a:t>
            </a:r>
            <a:r>
              <a:rPr lang="en-US" altLang="zh-CN" b="0" dirty="0">
                <a:latin typeface="Cambria" panose="02040503050406030204" charset="0"/>
                <a:ea typeface="宋体" panose="02010600030101010101" pitchFamily="2" charset="-122"/>
                <a:cs typeface="Cambria" panose="02040503050406030204" charset="0"/>
              </a:rPr>
              <a:t> to list comprehensions.</a:t>
            </a:r>
          </a:p>
          <a:p>
            <a:pPr>
              <a:lnSpc>
                <a:spcPct val="150000"/>
              </a:lnSpc>
            </a:pPr>
            <a:r>
              <a:rPr lang="zh-CN" altLang="en-US" b="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（</a:t>
            </a:r>
            <a:r>
              <a:rPr lang="en-US" altLang="zh-CN" b="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tag</a:t>
            </a:r>
            <a:r>
              <a:rPr lang="zh-CN" altLang="en-US" b="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：</a:t>
            </a:r>
            <a:r>
              <a:rPr lang="en-US" altLang="zh-CN" b="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python topic</a:t>
            </a:r>
            <a:r>
              <a:rPr lang="zh-CN" altLang="en-US" b="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：</a:t>
            </a:r>
            <a:r>
              <a:rPr lang="en-US" altLang="zh-CN" b="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List comprehensions example</a:t>
            </a:r>
            <a:r>
              <a:rPr lang="zh-CN" altLang="en-US" b="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：</a:t>
            </a:r>
            <a:r>
              <a:rPr lang="en-US" altLang="zh-CN" b="0" dirty="0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mbria" panose="02040503050406030204" charset="0"/>
                <a:ea typeface="宋体" panose="02010600030101010101" pitchFamily="2" charset="-122"/>
                <a:cs typeface="Cambria" panose="02040503050406030204" charset="0"/>
              </a:rPr>
              <a:t>Generator Expressions</a:t>
            </a:r>
            <a:r>
              <a:rPr lang="zh-CN" altLang="en-US" b="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）</a:t>
            </a:r>
            <a:endParaRPr lang="en-US" altLang="zh-CN" b="0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b="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Cambria" panose="02040503050406030204" charset="0"/>
                <a:sym typeface="+mn-ea"/>
              </a:rPr>
              <a:t>2.</a:t>
            </a:r>
            <a:r>
              <a:rPr lang="en-US" altLang="zh-CN" b="0" dirty="0"/>
              <a:t> </a:t>
            </a:r>
            <a:r>
              <a:rPr lang="en-US" altLang="zh-CN" sz="1400" b="0" dirty="0"/>
              <a:t>getting the minimum of a sequence </a:t>
            </a:r>
            <a:r>
              <a:rPr lang="en-US" altLang="zh-CN" sz="1400" b="0" dirty="0" err="1"/>
              <a:t>iterable</a:t>
            </a:r>
            <a:r>
              <a:rPr lang="en-US" altLang="zh-CN" sz="1400" b="0" dirty="0"/>
              <a:t> </a:t>
            </a:r>
            <a:r>
              <a:rPr lang="en-US" altLang="zh-CN" sz="1400" b="0" dirty="0">
                <a:solidFill>
                  <a:schemeClr val="accent1"/>
                </a:solidFill>
              </a:rPr>
              <a:t>is equivalent of </a:t>
            </a:r>
            <a:r>
              <a:rPr lang="en-US" altLang="zh-CN" sz="1400" b="0" dirty="0"/>
              <a:t>accessing the first element of a sorted sequence the maximum is a bit more complicated because sorted keeps order and max returns the first encountered value. </a:t>
            </a:r>
          </a:p>
          <a:p>
            <a:pPr>
              <a:lnSpc>
                <a:spcPct val="150000"/>
              </a:lnSpc>
            </a:pPr>
            <a:r>
              <a:rPr lang="zh-CN" altLang="en-US" sz="1400" b="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（</a:t>
            </a:r>
            <a:r>
              <a:rPr lang="en-US" altLang="zh-CN" sz="1400" b="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tag</a:t>
            </a:r>
            <a:r>
              <a:rPr lang="zh-CN" altLang="en-US" sz="1400" b="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：</a:t>
            </a:r>
            <a:r>
              <a:rPr lang="en-US" altLang="zh-CN" sz="1400" b="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python topic</a:t>
            </a:r>
            <a:r>
              <a:rPr lang="zh-CN" altLang="en-US" sz="1400" b="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：</a:t>
            </a:r>
            <a:r>
              <a:rPr lang="en-US" altLang="zh-CN" sz="1400" b="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Sorting, Minimum and Maximum example</a:t>
            </a:r>
            <a:r>
              <a:rPr lang="zh-CN" altLang="en-US" sz="1400" b="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：</a:t>
            </a:r>
            <a:r>
              <a:rPr lang="en-US" altLang="zh-CN" sz="1400" b="0" dirty="0">
                <a:solidFill>
                  <a:srgbClr val="FF0000"/>
                </a:solidFill>
              </a:rPr>
              <a:t> Minimum and Maximum of a sequence </a:t>
            </a:r>
            <a:r>
              <a:rPr lang="zh-CN" altLang="en-US" sz="1400" b="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）</a:t>
            </a:r>
            <a:endParaRPr lang="en-US" altLang="zh-CN" sz="1400" b="0" dirty="0">
              <a:solidFill>
                <a:srgbClr val="FF0000"/>
              </a:solidFill>
              <a:latin typeface="Cambria" panose="02040503050406030204" charset="0"/>
              <a:ea typeface="宋体" panose="02010600030101010101" pitchFamily="2" charset="-122"/>
              <a:cs typeface="Cambria" panose="02040503050406030204" charset="0"/>
            </a:endParaRPr>
          </a:p>
          <a:p>
            <a:pPr indent="0">
              <a:lnSpc>
                <a:spcPct val="150000"/>
              </a:lnSpc>
              <a:buFont typeface="+mj-lt"/>
              <a:buNone/>
            </a:pPr>
            <a:r>
              <a:rPr lang="en-US" altLang="zh-CN" b="0" dirty="0">
                <a:latin typeface="Cambria" panose="02040503050406030204" charset="0"/>
                <a:ea typeface="宋体" panose="02010600030101010101" pitchFamily="2" charset="-122"/>
                <a:cs typeface="Cambria" panose="02040503050406030204" charset="0"/>
              </a:rPr>
              <a:t>3.set comprehension is </a:t>
            </a:r>
            <a:r>
              <a:rPr lang="en-US" altLang="zh-CN" b="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mbria" panose="02040503050406030204" charset="0"/>
                <a:ea typeface="宋体" panose="02010600030101010101" pitchFamily="2" charset="-122"/>
                <a:cs typeface="Cambria" panose="02040503050406030204" charset="0"/>
              </a:rPr>
              <a:t>similar </a:t>
            </a:r>
            <a:r>
              <a:rPr lang="en-US" altLang="zh-CN" b="0" dirty="0">
                <a:latin typeface="Cambria" panose="02040503050406030204" charset="0"/>
                <a:ea typeface="宋体" panose="02010600030101010101" pitchFamily="2" charset="-122"/>
                <a:cs typeface="Cambria" panose="02040503050406030204" charset="0"/>
              </a:rPr>
              <a:t>to list and dictionary comprehension but it produces a set which is an unordered collection of unique elements.</a:t>
            </a:r>
          </a:p>
          <a:p>
            <a:pPr>
              <a:lnSpc>
                <a:spcPct val="150000"/>
              </a:lnSpc>
            </a:pPr>
            <a:r>
              <a:rPr lang="zh-CN" altLang="en-US" sz="1400" b="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（</a:t>
            </a:r>
            <a:r>
              <a:rPr lang="en-US" altLang="zh-CN" sz="1400" b="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tag</a:t>
            </a:r>
            <a:r>
              <a:rPr lang="zh-CN" altLang="en-US" sz="1400" b="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：</a:t>
            </a:r>
            <a:r>
              <a:rPr lang="en-US" altLang="zh-CN" sz="1400" b="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python topic</a:t>
            </a:r>
            <a:r>
              <a:rPr lang="zh-CN" altLang="en-US" sz="1400" b="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：</a:t>
            </a:r>
            <a:r>
              <a:rPr lang="en-US" altLang="zh-CN" sz="1400" b="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List comprehensions example</a:t>
            </a:r>
            <a:r>
              <a:rPr lang="zh-CN" altLang="en-US" sz="1400" b="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：</a:t>
            </a:r>
            <a:r>
              <a:rPr lang="en-US" altLang="zh-CN" sz="1400" b="0" dirty="0">
                <a:solidFill>
                  <a:srgbClr val="FF0000"/>
                </a:solidFill>
                <a:latin typeface="Cambria" panose="02040503050406030204" charset="0"/>
                <a:ea typeface="宋体" panose="02010600030101010101" pitchFamily="2" charset="-122"/>
                <a:cs typeface="Cambria" panose="02040503050406030204" charset="0"/>
              </a:rPr>
              <a:t> Set Comprehensions </a:t>
            </a:r>
            <a:r>
              <a:rPr lang="zh-CN" altLang="en-US" sz="1400" b="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）</a:t>
            </a:r>
            <a:endParaRPr lang="en-US" altLang="zh-CN" sz="2000" b="0" dirty="0">
              <a:solidFill>
                <a:srgbClr val="FF0000"/>
              </a:solidFill>
              <a:latin typeface="Cambria" panose="02040503050406030204" charset="0"/>
              <a:ea typeface="宋体" panose="02010600030101010101" pitchFamily="2" charset="-122"/>
              <a:cs typeface="Cambria" panose="02040503050406030204" charset="0"/>
            </a:endParaRPr>
          </a:p>
          <a:p>
            <a:pPr indent="0">
              <a:lnSpc>
                <a:spcPct val="150000"/>
              </a:lnSpc>
              <a:buFont typeface="+mj-lt"/>
              <a:buNone/>
            </a:pPr>
            <a:r>
              <a:rPr lang="en-US" altLang="zh-CN" b="0" dirty="0">
                <a:latin typeface="Cambria" panose="02040503050406030204" charset="0"/>
                <a:ea typeface="宋体" panose="02010600030101010101" pitchFamily="2" charset="-122"/>
                <a:cs typeface="Cambria" panose="02040503050406030204" charset="0"/>
              </a:rPr>
              <a:t>4.</a:t>
            </a:r>
            <a:r>
              <a:rPr lang="en-US" altLang="zh-CN" b="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mbria" panose="02040503050406030204" charset="0"/>
                <a:ea typeface="宋体" panose="02010600030101010101" pitchFamily="2" charset="-122"/>
                <a:cs typeface="Cambria" panose="02040503050406030204" charset="0"/>
              </a:rPr>
              <a:t>similarly </a:t>
            </a:r>
            <a:r>
              <a:rPr lang="en-US" altLang="zh-CN" b="0" dirty="0">
                <a:latin typeface="Cambria" panose="02040503050406030204" charset="0"/>
                <a:ea typeface="宋体" panose="02010600030101010101" pitchFamily="2" charset="-122"/>
                <a:cs typeface="Cambria" panose="02040503050406030204" charset="0"/>
              </a:rPr>
              <a:t>a function with a return statement but no return value or variable returns none. Returning values from functions.</a:t>
            </a:r>
          </a:p>
          <a:p>
            <a:pPr>
              <a:lnSpc>
                <a:spcPct val="150000"/>
              </a:lnSpc>
            </a:pPr>
            <a:r>
              <a:rPr lang="zh-CN" altLang="en-US" sz="1400" b="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（</a:t>
            </a:r>
            <a:r>
              <a:rPr lang="en-US" altLang="zh-CN" sz="1400" b="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tag</a:t>
            </a:r>
            <a:r>
              <a:rPr lang="zh-CN" altLang="en-US" sz="1400" b="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：</a:t>
            </a:r>
            <a:r>
              <a:rPr lang="en-US" altLang="zh-CN" sz="1400" b="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python topic</a:t>
            </a:r>
            <a:r>
              <a:rPr lang="zh-CN" altLang="en-US" sz="1400" b="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：</a:t>
            </a:r>
            <a:r>
              <a:rPr lang="en-US" altLang="zh-CN" sz="1400" b="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Functions example</a:t>
            </a:r>
            <a:r>
              <a:rPr lang="zh-CN" altLang="en-US" sz="1400" b="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：</a:t>
            </a:r>
            <a:r>
              <a:rPr lang="en-US" altLang="zh-CN" sz="1400" b="0" dirty="0">
                <a:solidFill>
                  <a:srgbClr val="FF0000"/>
                </a:solidFill>
                <a:latin typeface="Cambria" panose="02040503050406030204" charset="0"/>
                <a:ea typeface="宋体" panose="02010600030101010101" pitchFamily="2" charset="-122"/>
                <a:cs typeface="Cambria" panose="02040503050406030204" charset="0"/>
              </a:rPr>
              <a:t> Returning values from functions </a:t>
            </a:r>
            <a:r>
              <a:rPr lang="zh-CN" altLang="en-US" sz="1400" b="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）</a:t>
            </a:r>
            <a:endParaRPr lang="en-US" altLang="zh-CN" sz="1400" b="0" dirty="0">
              <a:solidFill>
                <a:srgbClr val="FF0000"/>
              </a:solidFill>
              <a:latin typeface="Cambria" panose="02040503050406030204" charset="0"/>
              <a:ea typeface="宋体" panose="02010600030101010101" pitchFamily="2" charset="-122"/>
              <a:cs typeface="Cambria" panose="02040503050406030204" charset="0"/>
            </a:endParaRPr>
          </a:p>
          <a:p>
            <a:pPr indent="0">
              <a:lnSpc>
                <a:spcPct val="150000"/>
              </a:lnSpc>
              <a:buFont typeface="+mj-lt"/>
              <a:buNone/>
            </a:pPr>
            <a:r>
              <a:rPr lang="en-US" altLang="zh-CN" b="0" dirty="0">
                <a:latin typeface="Cambria" panose="02040503050406030204" charset="0"/>
                <a:ea typeface="宋体" panose="02010600030101010101" pitchFamily="2" charset="-122"/>
                <a:cs typeface="Cambria" panose="02040503050406030204" charset="0"/>
              </a:rPr>
              <a:t>5.the cmath module is extremely </a:t>
            </a:r>
            <a:r>
              <a:rPr lang="en-US" altLang="zh-CN" b="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mbria" panose="02040503050406030204" charset="0"/>
                <a:ea typeface="宋体" panose="02010600030101010101" pitchFamily="2" charset="-122"/>
                <a:cs typeface="Cambria" panose="02040503050406030204" charset="0"/>
              </a:rPr>
              <a:t>similar</a:t>
            </a:r>
            <a:r>
              <a:rPr lang="en-US" altLang="zh-CN" b="0" dirty="0">
                <a:latin typeface="Cambria" panose="02040503050406030204" charset="0"/>
                <a:ea typeface="宋体" panose="02010600030101010101" pitchFamily="2" charset="-122"/>
                <a:cs typeface="Cambria" panose="02040503050406030204" charset="0"/>
              </a:rPr>
              <a:t> to the math module except for the fact it can compute complex numbers and all of its results are in the form of a + bi. </a:t>
            </a:r>
          </a:p>
          <a:p>
            <a:pPr indent="0">
              <a:lnSpc>
                <a:spcPct val="150000"/>
              </a:lnSpc>
              <a:buFont typeface="+mj-lt"/>
              <a:buNone/>
            </a:pPr>
            <a:r>
              <a:rPr lang="zh-CN" altLang="en-US" sz="1400" b="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（</a:t>
            </a:r>
            <a:r>
              <a:rPr lang="en-US" altLang="zh-CN" sz="1400" b="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tag</a:t>
            </a:r>
            <a:r>
              <a:rPr lang="zh-CN" altLang="en-US" sz="1400" b="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：</a:t>
            </a:r>
            <a:r>
              <a:rPr lang="en-US" altLang="zh-CN" sz="1400" b="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python topic</a:t>
            </a:r>
            <a:r>
              <a:rPr lang="zh-CN" altLang="en-US" sz="1400" b="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：</a:t>
            </a:r>
            <a:r>
              <a:rPr lang="en-US" altLang="zh-CN" sz="1400" b="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Exponentiation example</a:t>
            </a:r>
            <a:r>
              <a:rPr lang="zh-CN" altLang="en-US" sz="1400" b="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：</a:t>
            </a:r>
            <a:r>
              <a:rPr lang="en-US" altLang="zh-CN" sz="1400" b="0" dirty="0">
                <a:solidFill>
                  <a:srgbClr val="FF0000"/>
                </a:solidFill>
                <a:latin typeface="Cambria" panose="02040503050406030204" charset="0"/>
                <a:ea typeface="宋体" panose="02010600030101010101" pitchFamily="2" charset="-122"/>
                <a:cs typeface="Cambria" panose="02040503050406030204" charset="0"/>
              </a:rPr>
              <a:t> Square root: </a:t>
            </a:r>
            <a:r>
              <a:rPr lang="en-US" altLang="zh-CN" sz="1400" b="0" dirty="0" err="1">
                <a:solidFill>
                  <a:srgbClr val="FF0000"/>
                </a:solidFill>
                <a:latin typeface="Cambria" panose="02040503050406030204" charset="0"/>
                <a:ea typeface="宋体" panose="02010600030101010101" pitchFamily="2" charset="-122"/>
                <a:cs typeface="Cambria" panose="02040503050406030204" charset="0"/>
              </a:rPr>
              <a:t>math.sqrt</a:t>
            </a:r>
            <a:r>
              <a:rPr lang="en-US" altLang="zh-CN" sz="1400" b="0" dirty="0">
                <a:solidFill>
                  <a:srgbClr val="FF0000"/>
                </a:solidFill>
                <a:latin typeface="Cambria" panose="02040503050406030204" charset="0"/>
                <a:ea typeface="宋体" panose="02010600030101010101" pitchFamily="2" charset="-122"/>
                <a:cs typeface="Cambria" panose="02040503050406030204" charset="0"/>
              </a:rPr>
              <a:t>() and </a:t>
            </a:r>
            <a:r>
              <a:rPr lang="en-US" altLang="zh-CN" sz="1400" b="0" dirty="0" err="1">
                <a:solidFill>
                  <a:srgbClr val="FF0000"/>
                </a:solidFill>
                <a:latin typeface="Cambria" panose="02040503050406030204" charset="0"/>
                <a:ea typeface="宋体" panose="02010600030101010101" pitchFamily="2" charset="-122"/>
                <a:cs typeface="Cambria" panose="02040503050406030204" charset="0"/>
              </a:rPr>
              <a:t>cmath.sqrt</a:t>
            </a:r>
            <a:r>
              <a:rPr lang="en-US" altLang="zh-CN" sz="1400" b="0" dirty="0">
                <a:solidFill>
                  <a:srgbClr val="FF0000"/>
                </a:solidFill>
                <a:latin typeface="Cambria" panose="02040503050406030204" charset="0"/>
                <a:ea typeface="宋体" panose="02010600030101010101" pitchFamily="2" charset="-122"/>
                <a:cs typeface="Cambria" panose="02040503050406030204" charset="0"/>
              </a:rPr>
              <a:t> </a:t>
            </a:r>
            <a:r>
              <a:rPr lang="zh-CN" altLang="en-US" sz="1400" b="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）</a:t>
            </a:r>
            <a:endParaRPr lang="en-US" altLang="zh-CN" sz="1400" b="0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indent="0">
              <a:lnSpc>
                <a:spcPct val="150000"/>
              </a:lnSpc>
              <a:buFont typeface="+mj-lt"/>
              <a:buNone/>
            </a:pPr>
            <a:r>
              <a:rPr lang="en-US" altLang="zh-CN" sz="1400" b="0" dirty="0" err="1">
                <a:solidFill>
                  <a:srgbClr val="FF0000"/>
                </a:solidFill>
                <a:latin typeface="Cambria" panose="02040503050406030204" charset="0"/>
                <a:ea typeface="宋体" panose="02010600030101010101" pitchFamily="2" charset="-122"/>
                <a:cs typeface="Cambria" panose="02040503050406030204" charset="0"/>
              </a:rPr>
              <a:t>Pattren</a:t>
            </a:r>
            <a:r>
              <a:rPr lang="en-US" altLang="zh-CN" sz="1400" b="0" dirty="0">
                <a:solidFill>
                  <a:srgbClr val="FF0000"/>
                </a:solidFill>
                <a:latin typeface="Cambria" panose="02040503050406030204" charset="0"/>
                <a:ea typeface="宋体" panose="02010600030101010101" pitchFamily="2" charset="-122"/>
                <a:cs typeface="Cambria" panose="02040503050406030204" charset="0"/>
              </a:rPr>
              <a:t>:</a:t>
            </a:r>
            <a:r>
              <a:rPr lang="en-US" altLang="zh-CN" sz="1400" b="0" dirty="0">
                <a:solidFill>
                  <a:srgbClr val="FF0000"/>
                </a:solidFill>
              </a:rPr>
              <a:t> resemble ;similar ;</a:t>
            </a:r>
            <a:r>
              <a:rPr lang="en-US" altLang="zh-CN" sz="1400" b="0" dirty="0" err="1">
                <a:solidFill>
                  <a:srgbClr val="FF0000"/>
                </a:solidFill>
              </a:rPr>
              <a:t>appear;like</a:t>
            </a:r>
            <a:r>
              <a:rPr lang="en-US" altLang="zh-CN" sz="1400" b="0" dirty="0">
                <a:solidFill>
                  <a:srgbClr val="FF0000"/>
                </a:solidFill>
              </a:rPr>
              <a:t> ;seem ; as if;</a:t>
            </a:r>
            <a:r>
              <a:rPr lang="en-US" altLang="zh-CN" sz="1400" dirty="0">
                <a:solidFill>
                  <a:srgbClr val="FF0000"/>
                </a:solidFill>
              </a:rPr>
              <a:t> almost</a:t>
            </a:r>
            <a:endParaRPr lang="zh-CN" altLang="en-US" sz="1400" b="0" dirty="0">
              <a:solidFill>
                <a:srgbClr val="FF0000"/>
              </a:solidFill>
              <a:latin typeface="Cambria" panose="02040503050406030204" charset="0"/>
              <a:ea typeface="宋体" panose="02010600030101010101" pitchFamily="2" charset="-122"/>
              <a:cs typeface="Cambria" panose="02040503050406030204" charset="0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ṡľïḑè"/>
          <p:cNvSpPr txBox="1"/>
          <p:nvPr/>
        </p:nvSpPr>
        <p:spPr bwMode="auto">
          <a:xfrm>
            <a:off x="335084" y="416559"/>
            <a:ext cx="8446770" cy="6232815"/>
          </a:xfrm>
          <a:prstGeom prst="rect">
            <a:avLst/>
          </a:prstGeom>
          <a:noFill/>
        </p:spPr>
        <p:txBody>
          <a:bodyPr wrap="square" tIns="0" anchor="t">
            <a:noAutofit/>
          </a:bodyPr>
          <a:lstStyle>
            <a:defPPr>
              <a:defRPr lang="zh-CN"/>
            </a:defPPr>
            <a:lvl1pPr>
              <a:defRPr sz="1600" b="1"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1pPr>
            <a:lvl2pPr marL="742950" indent="-285750">
              <a:defRPr sz="3200" b="1">
                <a:solidFill>
                  <a:srgbClr val="4D4D4D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3200" b="1">
                <a:solidFill>
                  <a:srgbClr val="4D4D4D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3200" b="1">
                <a:solidFill>
                  <a:srgbClr val="4D4D4D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3200" b="1">
                <a:solidFill>
                  <a:srgbClr val="4D4D4D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4D4D4D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4D4D4D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4D4D4D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4D4D4D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1400" b="0" dirty="0">
                <a:latin typeface="微软雅黑" panose="020B0503020204020204" pitchFamily="34" charset="-122"/>
                <a:cs typeface="宋体" panose="02010600030101010101" pitchFamily="2" charset="-122"/>
              </a:rPr>
              <a:t>6. </a:t>
            </a:r>
            <a:r>
              <a:rPr lang="en-US" altLang="zh-CN" sz="1400" b="0" dirty="0">
                <a:latin typeface="+mn-ea"/>
              </a:rPr>
              <a:t>comparative</a:t>
            </a:r>
            <a:endParaRPr lang="en-US" altLang="zh-CN" sz="1400" b="0" dirty="0">
              <a:solidFill>
                <a:srgbClr val="FF0000"/>
              </a:solidFill>
              <a:latin typeface="微软雅黑" panose="020B0503020204020204" pitchFamily="34" charset="-122"/>
              <a:cs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b="0" dirty="0">
                <a:latin typeface="微软雅黑" panose="020B0503020204020204" pitchFamily="34" charset="-122"/>
                <a:cs typeface="宋体" panose="02010600030101010101" pitchFamily="2" charset="-122"/>
              </a:rPr>
              <a:t>1.the map function is the</a:t>
            </a:r>
            <a:r>
              <a:rPr lang="en-US" altLang="zh-CN" sz="1400" b="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cs typeface="宋体" panose="02010600030101010101" pitchFamily="2" charset="-122"/>
              </a:rPr>
              <a:t> </a:t>
            </a:r>
            <a:r>
              <a:rPr lang="en-US" altLang="zh-CN" sz="1400" b="0" dirty="0">
                <a:solidFill>
                  <a:srgbClr val="00B0F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cs typeface="宋体" panose="02010600030101010101" pitchFamily="2" charset="-122"/>
              </a:rPr>
              <a:t>simplest</a:t>
            </a:r>
            <a:r>
              <a:rPr lang="en-US" altLang="zh-CN" sz="1400" b="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cs typeface="宋体" panose="02010600030101010101" pitchFamily="2" charset="-122"/>
              </a:rPr>
              <a:t> </a:t>
            </a:r>
            <a:r>
              <a:rPr lang="en-US" altLang="zh-CN" sz="1400" b="0" dirty="0">
                <a:latin typeface="微软雅黑" panose="020B0503020204020204" pitchFamily="34" charset="-122"/>
                <a:cs typeface="宋体" panose="02010600030101010101" pitchFamily="2" charset="-122"/>
              </a:rPr>
              <a:t>one among python built-ins used for functional programming.</a:t>
            </a:r>
          </a:p>
          <a:p>
            <a:pPr>
              <a:lnSpc>
                <a:spcPct val="150000"/>
              </a:lnSpc>
            </a:pPr>
            <a:r>
              <a:rPr lang="zh-CN" altLang="en-US" sz="1400" b="0" dirty="0">
                <a:solidFill>
                  <a:srgbClr val="FF0000"/>
                </a:solidFill>
                <a:latin typeface="+mj-lt"/>
                <a:ea typeface="+mj-ea"/>
                <a:cs typeface="宋体" panose="02010600030101010101" pitchFamily="2" charset="-122"/>
                <a:sym typeface="+mn-ea"/>
              </a:rPr>
              <a:t>（</a:t>
            </a:r>
            <a:r>
              <a:rPr lang="en-US" altLang="zh-CN" sz="1400" b="0" dirty="0">
                <a:solidFill>
                  <a:srgbClr val="FF0000"/>
                </a:solidFill>
                <a:latin typeface="+mj-lt"/>
                <a:ea typeface="+mj-ea"/>
                <a:cs typeface="宋体" panose="02010600030101010101" pitchFamily="2" charset="-122"/>
                <a:sym typeface="+mn-ea"/>
              </a:rPr>
              <a:t>tag</a:t>
            </a:r>
            <a:r>
              <a:rPr lang="zh-CN" altLang="en-US" sz="1400" b="0" dirty="0">
                <a:solidFill>
                  <a:srgbClr val="FF0000"/>
                </a:solidFill>
                <a:latin typeface="+mj-lt"/>
                <a:ea typeface="+mj-ea"/>
                <a:cs typeface="宋体" panose="02010600030101010101" pitchFamily="2" charset="-122"/>
                <a:sym typeface="+mn-ea"/>
              </a:rPr>
              <a:t>：</a:t>
            </a:r>
            <a:r>
              <a:rPr lang="en-US" altLang="zh-CN" sz="1400" b="0" dirty="0">
                <a:solidFill>
                  <a:srgbClr val="FF0000"/>
                </a:solidFill>
                <a:latin typeface="+mj-lt"/>
                <a:ea typeface="+mj-ea"/>
                <a:cs typeface="宋体" panose="02010600030101010101" pitchFamily="2" charset="-122"/>
                <a:sym typeface="+mn-ea"/>
              </a:rPr>
              <a:t>python</a:t>
            </a:r>
            <a:r>
              <a:rPr lang="zh-CN" altLang="en-US" sz="1400" b="0" dirty="0">
                <a:solidFill>
                  <a:srgbClr val="FF0000"/>
                </a:solidFill>
                <a:latin typeface="+mj-lt"/>
                <a:ea typeface="+mj-ea"/>
                <a:cs typeface="宋体" panose="02010600030101010101" pitchFamily="2" charset="-122"/>
                <a:sym typeface="+mn-ea"/>
              </a:rPr>
              <a:t> </a:t>
            </a:r>
            <a:r>
              <a:rPr lang="en-US" altLang="zh-CN" sz="1400" b="0" dirty="0">
                <a:solidFill>
                  <a:srgbClr val="FF0000"/>
                </a:solidFill>
                <a:latin typeface="+mj-lt"/>
                <a:ea typeface="+mj-ea"/>
                <a:cs typeface="宋体" panose="02010600030101010101" pitchFamily="2" charset="-122"/>
                <a:sym typeface="+mn-ea"/>
              </a:rPr>
              <a:t>topic</a:t>
            </a:r>
            <a:r>
              <a:rPr lang="zh-CN" altLang="en-US" sz="1400" b="0" dirty="0">
                <a:solidFill>
                  <a:srgbClr val="FF0000"/>
                </a:solidFill>
                <a:latin typeface="+mj-lt"/>
                <a:ea typeface="+mj-ea"/>
                <a:cs typeface="宋体" panose="02010600030101010101" pitchFamily="2" charset="-122"/>
                <a:sym typeface="+mn-ea"/>
              </a:rPr>
              <a:t>：</a:t>
            </a:r>
            <a:r>
              <a:rPr lang="en-US" altLang="zh-CN" sz="1400" b="0" dirty="0">
                <a:solidFill>
                  <a:srgbClr val="FF0000"/>
                </a:solidFill>
                <a:latin typeface="+mj-lt"/>
                <a:ea typeface="+mj-ea"/>
                <a:cs typeface="宋体" panose="02010600030101010101" pitchFamily="2" charset="-122"/>
                <a:sym typeface="+mn-ea"/>
              </a:rPr>
              <a:t> Map Function</a:t>
            </a:r>
            <a:r>
              <a:rPr lang="zh-CN" altLang="en-US" sz="1400" b="0" dirty="0">
                <a:solidFill>
                  <a:srgbClr val="FF0000"/>
                </a:solidFill>
                <a:latin typeface="+mj-lt"/>
                <a:ea typeface="+mj-ea"/>
                <a:cs typeface="宋体" panose="02010600030101010101" pitchFamily="2" charset="-122"/>
                <a:sym typeface="+mn-ea"/>
              </a:rPr>
              <a:t> </a:t>
            </a:r>
            <a:r>
              <a:rPr lang="en-US" altLang="zh-CN" sz="1400" b="0" dirty="0">
                <a:solidFill>
                  <a:srgbClr val="FF0000"/>
                </a:solidFill>
                <a:latin typeface="+mj-lt"/>
                <a:ea typeface="+mj-ea"/>
                <a:cs typeface="宋体" panose="02010600030101010101" pitchFamily="2" charset="-122"/>
                <a:sym typeface="+mn-ea"/>
              </a:rPr>
              <a:t>example</a:t>
            </a:r>
            <a:r>
              <a:rPr lang="zh-CN" altLang="en-US" sz="1400" b="0" dirty="0">
                <a:solidFill>
                  <a:srgbClr val="FF0000"/>
                </a:solidFill>
                <a:latin typeface="+mj-lt"/>
                <a:ea typeface="+mj-ea"/>
                <a:cs typeface="宋体" panose="02010600030101010101" pitchFamily="2" charset="-122"/>
                <a:sym typeface="+mn-ea"/>
              </a:rPr>
              <a:t>：</a:t>
            </a:r>
            <a:r>
              <a:rPr lang="en-US" altLang="zh-CN" sz="1400" b="0" dirty="0">
                <a:solidFill>
                  <a:srgbClr val="FF0000"/>
                </a:solidFill>
                <a:latin typeface="+mj-lt"/>
                <a:ea typeface="+mj-ea"/>
                <a:cs typeface="宋体" panose="02010600030101010101" pitchFamily="2" charset="-122"/>
              </a:rPr>
              <a:t> Basic use of map, </a:t>
            </a:r>
            <a:r>
              <a:rPr lang="en-US" altLang="zh-CN" sz="1400" b="0" dirty="0" err="1">
                <a:solidFill>
                  <a:srgbClr val="FF0000"/>
                </a:solidFill>
                <a:latin typeface="+mj-lt"/>
                <a:ea typeface="+mj-ea"/>
                <a:cs typeface="宋体" panose="02010600030101010101" pitchFamily="2" charset="-122"/>
              </a:rPr>
              <a:t>itertools.imap</a:t>
            </a:r>
            <a:r>
              <a:rPr lang="en-US" altLang="zh-CN" sz="1400" b="0" dirty="0">
                <a:solidFill>
                  <a:srgbClr val="FF0000"/>
                </a:solidFill>
                <a:latin typeface="+mj-lt"/>
                <a:ea typeface="+mj-ea"/>
                <a:cs typeface="宋体" panose="02010600030101010101" pitchFamily="2" charset="-122"/>
              </a:rPr>
              <a:t> and </a:t>
            </a:r>
            <a:r>
              <a:rPr lang="en-US" altLang="zh-CN" sz="1400" b="0" dirty="0" err="1">
                <a:solidFill>
                  <a:srgbClr val="FF0000"/>
                </a:solidFill>
                <a:latin typeface="+mj-lt"/>
                <a:ea typeface="+mj-ea"/>
                <a:cs typeface="宋体" panose="02010600030101010101" pitchFamily="2" charset="-122"/>
              </a:rPr>
              <a:t>future_builtins.map</a:t>
            </a:r>
            <a:r>
              <a:rPr lang="en-US" altLang="zh-CN" sz="1400" b="0" dirty="0">
                <a:solidFill>
                  <a:srgbClr val="FF0000"/>
                </a:solidFill>
                <a:latin typeface="+mj-lt"/>
                <a:ea typeface="+mj-ea"/>
                <a:cs typeface="宋体" panose="02010600030101010101" pitchFamily="2" charset="-122"/>
              </a:rPr>
              <a:t> </a:t>
            </a:r>
            <a:r>
              <a:rPr lang="zh-CN" altLang="en-US" sz="1400" b="0" dirty="0">
                <a:solidFill>
                  <a:srgbClr val="FF0000"/>
                </a:solidFill>
                <a:latin typeface="+mj-lt"/>
                <a:ea typeface="+mj-ea"/>
                <a:cs typeface="宋体" panose="02010600030101010101" pitchFamily="2" charset="-122"/>
                <a:sym typeface="+mn-ea"/>
              </a:rPr>
              <a:t>）</a:t>
            </a:r>
            <a:endParaRPr lang="en-US" altLang="zh-CN" sz="1400" b="0" dirty="0">
              <a:solidFill>
                <a:srgbClr val="FF0000"/>
              </a:solidFill>
              <a:latin typeface="+mj-lt"/>
              <a:ea typeface="+mj-ea"/>
              <a:cs typeface="宋体" panose="02010600030101010101" pitchFamily="2" charset="-122"/>
            </a:endParaRPr>
          </a:p>
          <a:p>
            <a:pPr indent="0">
              <a:lnSpc>
                <a:spcPct val="150000"/>
              </a:lnSpc>
              <a:buFont typeface="+mj-lt"/>
              <a:buNone/>
            </a:pPr>
            <a:r>
              <a:rPr lang="en-US" altLang="zh-CN" sz="1400" b="0" dirty="0">
                <a:latin typeface="微软雅黑" panose="020B0503020204020204" pitchFamily="34" charset="-122"/>
                <a:cs typeface="宋体" panose="02010600030101010101" pitchFamily="2" charset="-122"/>
              </a:rPr>
              <a:t>2. </a:t>
            </a:r>
            <a:r>
              <a:rPr lang="en-US" altLang="zh-CN" sz="1400" b="0" dirty="0"/>
              <a:t>with </a:t>
            </a:r>
            <a:r>
              <a:rPr lang="en-US" altLang="zh-CN" sz="1400" b="0" dirty="0" err="1"/>
              <a:t>unix</a:t>
            </a:r>
            <a:r>
              <a:rPr lang="en-US" altLang="zh-CN" sz="1400" b="0" dirty="0"/>
              <a:t> systems and version </a:t>
            </a:r>
            <a:r>
              <a:rPr lang="en-US" altLang="zh-CN" sz="1400" b="0" dirty="0">
                <a:solidFill>
                  <a:srgbClr val="00B0F0"/>
                </a:solidFill>
              </a:rPr>
              <a:t>earlier than </a:t>
            </a:r>
            <a:r>
              <a:rPr lang="en-US" altLang="zh-CN" sz="1400" b="0" dirty="0"/>
              <a:t>3.3 the processes are created using a fork.</a:t>
            </a:r>
          </a:p>
          <a:p>
            <a:pPr indent="0">
              <a:lnSpc>
                <a:spcPct val="150000"/>
              </a:lnSpc>
              <a:buFont typeface="+mj-lt"/>
              <a:buNone/>
            </a:pPr>
            <a:r>
              <a:rPr lang="en-US" altLang="zh-CN" sz="1400" b="0" dirty="0">
                <a:latin typeface="微软雅黑" panose="020B0503020204020204" pitchFamily="34" charset="-122"/>
                <a:cs typeface="宋体" panose="02010600030101010101" pitchFamily="2" charset="-122"/>
              </a:rPr>
              <a:t>3.</a:t>
            </a:r>
            <a:r>
              <a:rPr lang="en-US" altLang="zh-CN" sz="1400" b="0" dirty="0"/>
              <a:t> </a:t>
            </a:r>
            <a:r>
              <a:rPr lang="en-US" altLang="zh-CN" sz="1400" b="0" dirty="0" err="1"/>
              <a:t>forkserver</a:t>
            </a:r>
            <a:r>
              <a:rPr lang="en-US" altLang="zh-CN" sz="1400" b="0" dirty="0"/>
              <a:t> and spawn methods </a:t>
            </a:r>
            <a:r>
              <a:rPr lang="en-US" altLang="zh-CN" sz="1400" b="0" dirty="0">
                <a:solidFill>
                  <a:schemeClr val="accent1"/>
                </a:solidFill>
              </a:rPr>
              <a:t>are slower than </a:t>
            </a:r>
            <a:r>
              <a:rPr lang="en-US" altLang="zh-CN" sz="1400" b="0" dirty="0"/>
              <a:t>forking but avoid some unexpected behaviors. The multiprocessing module</a:t>
            </a:r>
          </a:p>
          <a:p>
            <a:pPr>
              <a:lnSpc>
                <a:spcPct val="150000"/>
              </a:lnSpc>
            </a:pPr>
            <a:r>
              <a:rPr lang="zh-CN" altLang="en-US" sz="1400" b="0" dirty="0">
                <a:solidFill>
                  <a:srgbClr val="FF0000"/>
                </a:solidFill>
                <a:cs typeface="宋体" panose="02010600030101010101" pitchFamily="2" charset="-122"/>
                <a:sym typeface="+mn-ea"/>
              </a:rPr>
              <a:t>（</a:t>
            </a:r>
            <a:r>
              <a:rPr lang="en-US" altLang="zh-CN" sz="1400" b="0" dirty="0">
                <a:solidFill>
                  <a:srgbClr val="FF0000"/>
                </a:solidFill>
                <a:cs typeface="宋体" panose="02010600030101010101" pitchFamily="2" charset="-122"/>
                <a:sym typeface="+mn-ea"/>
              </a:rPr>
              <a:t>tag</a:t>
            </a:r>
            <a:r>
              <a:rPr lang="zh-CN" altLang="en-US" sz="1400" b="0" dirty="0">
                <a:solidFill>
                  <a:srgbClr val="FF0000"/>
                </a:solidFill>
                <a:cs typeface="宋体" panose="02010600030101010101" pitchFamily="2" charset="-122"/>
                <a:sym typeface="+mn-ea"/>
              </a:rPr>
              <a:t>：</a:t>
            </a:r>
            <a:r>
              <a:rPr lang="en-US" altLang="zh-CN" sz="1400" b="0" dirty="0">
                <a:solidFill>
                  <a:srgbClr val="FF0000"/>
                </a:solidFill>
                <a:cs typeface="宋体" panose="02010600030101010101" pitchFamily="2" charset="-122"/>
                <a:sym typeface="+mn-ea"/>
              </a:rPr>
              <a:t>python</a:t>
            </a:r>
            <a:r>
              <a:rPr lang="zh-CN" altLang="en-US" sz="1400" b="0" dirty="0">
                <a:solidFill>
                  <a:srgbClr val="FF0000"/>
                </a:solidFill>
                <a:cs typeface="宋体" panose="02010600030101010101" pitchFamily="2" charset="-122"/>
                <a:sym typeface="+mn-ea"/>
              </a:rPr>
              <a:t> </a:t>
            </a:r>
            <a:r>
              <a:rPr lang="en-US" altLang="zh-CN" sz="1400" b="0" dirty="0">
                <a:solidFill>
                  <a:srgbClr val="FF0000"/>
                </a:solidFill>
                <a:cs typeface="宋体" panose="02010600030101010101" pitchFamily="2" charset="-122"/>
                <a:sym typeface="+mn-ea"/>
              </a:rPr>
              <a:t>topic</a:t>
            </a:r>
            <a:r>
              <a:rPr lang="zh-CN" altLang="en-US" sz="1400" b="0" dirty="0">
                <a:solidFill>
                  <a:srgbClr val="FF0000"/>
                </a:solidFill>
                <a:cs typeface="宋体" panose="02010600030101010101" pitchFamily="2" charset="-122"/>
                <a:sym typeface="+mn-ea"/>
              </a:rPr>
              <a:t>：</a:t>
            </a:r>
            <a:r>
              <a:rPr lang="en-US" altLang="zh-CN" sz="1400" b="0" dirty="0">
                <a:solidFill>
                  <a:srgbClr val="FF0000"/>
                </a:solidFill>
                <a:cs typeface="宋体" panose="02010600030101010101" pitchFamily="2" charset="-122"/>
                <a:sym typeface="+mn-ea"/>
              </a:rPr>
              <a:t> Python concurrency example</a:t>
            </a:r>
            <a:r>
              <a:rPr lang="zh-CN" altLang="en-US" sz="1400" b="0" dirty="0">
                <a:solidFill>
                  <a:srgbClr val="FF0000"/>
                </a:solidFill>
                <a:cs typeface="宋体" panose="02010600030101010101" pitchFamily="2" charset="-122"/>
                <a:sym typeface="+mn-ea"/>
              </a:rPr>
              <a:t>：</a:t>
            </a:r>
            <a:r>
              <a:rPr lang="en-US" altLang="zh-CN" sz="1400" b="0" dirty="0">
                <a:solidFill>
                  <a:srgbClr val="FF0000"/>
                </a:solidFill>
                <a:cs typeface="宋体" panose="02010600030101010101" pitchFamily="2" charset="-122"/>
              </a:rPr>
              <a:t> </a:t>
            </a:r>
            <a:r>
              <a:rPr lang="en-US" altLang="zh-CN" sz="1400" b="0" dirty="0">
                <a:solidFill>
                  <a:srgbClr val="FF0000"/>
                </a:solidFill>
              </a:rPr>
              <a:t>The multiprocessing module</a:t>
            </a:r>
            <a:r>
              <a:rPr lang="en-US" altLang="zh-CN" sz="1400" b="0" dirty="0">
                <a:solidFill>
                  <a:srgbClr val="FF0000"/>
                </a:solidFill>
                <a:cs typeface="宋体" panose="02010600030101010101" pitchFamily="2" charset="-122"/>
              </a:rPr>
              <a:t> </a:t>
            </a:r>
            <a:r>
              <a:rPr lang="zh-CN" altLang="en-US" sz="1400" b="0" dirty="0">
                <a:solidFill>
                  <a:srgbClr val="FF0000"/>
                </a:solidFill>
                <a:cs typeface="宋体" panose="02010600030101010101" pitchFamily="2" charset="-122"/>
                <a:sym typeface="+mn-ea"/>
              </a:rPr>
              <a:t>）</a:t>
            </a:r>
            <a:endParaRPr lang="en-US" altLang="zh-CN" sz="1400" b="0" dirty="0">
              <a:solidFill>
                <a:srgbClr val="FF0000"/>
              </a:solidFill>
              <a:cs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1400" b="0" dirty="0">
                <a:cs typeface="宋体" panose="02010600030101010101" pitchFamily="2" charset="-122"/>
                <a:sym typeface="+mn-ea"/>
              </a:rPr>
              <a:t>4.</a:t>
            </a:r>
            <a:r>
              <a:rPr lang="en-US" altLang="zh-CN" sz="1400" b="0" dirty="0"/>
              <a:t> unfortunately the major down-side of asymmetric encryption algorithms is that they are significantly </a:t>
            </a:r>
            <a:r>
              <a:rPr lang="en-US" altLang="zh-CN" sz="1400" b="0" dirty="0">
                <a:solidFill>
                  <a:srgbClr val="00B0F0"/>
                </a:solidFill>
              </a:rPr>
              <a:t>slower than </a:t>
            </a:r>
            <a:r>
              <a:rPr lang="en-US" altLang="zh-CN" sz="1400" b="0" dirty="0"/>
              <a:t>their symmetric cousins. </a:t>
            </a:r>
          </a:p>
          <a:p>
            <a:pPr>
              <a:lnSpc>
                <a:spcPct val="150000"/>
              </a:lnSpc>
            </a:pPr>
            <a:r>
              <a:rPr lang="zh-CN" altLang="en-US" sz="1400" b="0" dirty="0">
                <a:solidFill>
                  <a:srgbClr val="FF0000"/>
                </a:solidFill>
                <a:cs typeface="宋体" panose="02010600030101010101" pitchFamily="2" charset="-122"/>
                <a:sym typeface="+mn-ea"/>
              </a:rPr>
              <a:t>（</a:t>
            </a:r>
            <a:r>
              <a:rPr lang="en-US" altLang="zh-CN" sz="1400" b="0" dirty="0">
                <a:solidFill>
                  <a:srgbClr val="FF0000"/>
                </a:solidFill>
                <a:cs typeface="宋体" panose="02010600030101010101" pitchFamily="2" charset="-122"/>
                <a:sym typeface="+mn-ea"/>
              </a:rPr>
              <a:t>tag</a:t>
            </a:r>
            <a:r>
              <a:rPr lang="zh-CN" altLang="en-US" sz="1400" b="0" dirty="0">
                <a:solidFill>
                  <a:srgbClr val="FF0000"/>
                </a:solidFill>
                <a:cs typeface="宋体" panose="02010600030101010101" pitchFamily="2" charset="-122"/>
                <a:sym typeface="+mn-ea"/>
              </a:rPr>
              <a:t>：</a:t>
            </a:r>
            <a:r>
              <a:rPr lang="en-US" altLang="zh-CN" sz="1400" b="0" dirty="0">
                <a:solidFill>
                  <a:srgbClr val="FF0000"/>
                </a:solidFill>
                <a:cs typeface="宋体" panose="02010600030101010101" pitchFamily="2" charset="-122"/>
                <a:sym typeface="+mn-ea"/>
              </a:rPr>
              <a:t>python</a:t>
            </a:r>
            <a:r>
              <a:rPr lang="zh-CN" altLang="en-US" sz="1400" b="0" dirty="0">
                <a:solidFill>
                  <a:srgbClr val="FF0000"/>
                </a:solidFill>
                <a:cs typeface="宋体" panose="02010600030101010101" pitchFamily="2" charset="-122"/>
                <a:sym typeface="+mn-ea"/>
              </a:rPr>
              <a:t> </a:t>
            </a:r>
            <a:r>
              <a:rPr lang="en-US" altLang="zh-CN" sz="1400" b="0" dirty="0">
                <a:solidFill>
                  <a:srgbClr val="FF0000"/>
                </a:solidFill>
                <a:cs typeface="宋体" panose="02010600030101010101" pitchFamily="2" charset="-122"/>
                <a:sym typeface="+mn-ea"/>
              </a:rPr>
              <a:t>topic</a:t>
            </a:r>
            <a:r>
              <a:rPr lang="zh-CN" altLang="en-US" sz="1400" b="0" dirty="0">
                <a:solidFill>
                  <a:srgbClr val="FF0000"/>
                </a:solidFill>
                <a:cs typeface="宋体" panose="02010600030101010101" pitchFamily="2" charset="-122"/>
                <a:sym typeface="+mn-ea"/>
              </a:rPr>
              <a:t>：</a:t>
            </a:r>
            <a:r>
              <a:rPr lang="en-US" altLang="zh-CN" sz="1400" b="0" dirty="0">
                <a:solidFill>
                  <a:srgbClr val="FF0000"/>
                </a:solidFill>
                <a:cs typeface="宋体" panose="02010600030101010101" pitchFamily="2" charset="-122"/>
                <a:sym typeface="+mn-ea"/>
              </a:rPr>
              <a:t> Cryptography (</a:t>
            </a:r>
            <a:r>
              <a:rPr lang="en-US" altLang="zh-CN" sz="1400" b="0" dirty="0" err="1">
                <a:solidFill>
                  <a:srgbClr val="FF0000"/>
                </a:solidFill>
                <a:cs typeface="宋体" panose="02010600030101010101" pitchFamily="2" charset="-122"/>
                <a:sym typeface="+mn-ea"/>
              </a:rPr>
              <a:t>System.Security.Cryptography</a:t>
            </a:r>
            <a:r>
              <a:rPr lang="en-US" altLang="zh-CN" sz="1400" b="0" dirty="0">
                <a:solidFill>
                  <a:srgbClr val="FF0000"/>
                </a:solidFill>
                <a:cs typeface="宋体" panose="02010600030101010101" pitchFamily="2" charset="-122"/>
                <a:sym typeface="+mn-ea"/>
              </a:rPr>
              <a:t>) example</a:t>
            </a:r>
            <a:r>
              <a:rPr lang="zh-CN" altLang="en-US" sz="1400" b="0" dirty="0">
                <a:solidFill>
                  <a:srgbClr val="FF0000"/>
                </a:solidFill>
                <a:cs typeface="宋体" panose="02010600030101010101" pitchFamily="2" charset="-122"/>
                <a:sym typeface="+mn-ea"/>
              </a:rPr>
              <a:t>：</a:t>
            </a:r>
            <a:r>
              <a:rPr lang="en-US" altLang="zh-CN" sz="1400" b="0" dirty="0">
                <a:solidFill>
                  <a:srgbClr val="FF0000"/>
                </a:solidFill>
                <a:cs typeface="宋体" panose="02010600030101010101" pitchFamily="2" charset="-122"/>
              </a:rPr>
              <a:t> </a:t>
            </a:r>
            <a:r>
              <a:rPr lang="en-US" altLang="zh-CN" sz="1400" b="0" dirty="0">
                <a:solidFill>
                  <a:srgbClr val="FF0000"/>
                </a:solidFill>
              </a:rPr>
              <a:t>Fast Asymmetric File Encryption </a:t>
            </a:r>
            <a:r>
              <a:rPr lang="zh-CN" altLang="en-US" sz="1400" b="0" dirty="0">
                <a:solidFill>
                  <a:srgbClr val="FF0000"/>
                </a:solidFill>
                <a:cs typeface="宋体" panose="02010600030101010101" pitchFamily="2" charset="-122"/>
                <a:sym typeface="+mn-ea"/>
              </a:rPr>
              <a:t>）</a:t>
            </a:r>
            <a:endParaRPr lang="en-US" altLang="zh-CN" sz="1400" b="0" dirty="0">
              <a:solidFill>
                <a:srgbClr val="FF0000"/>
              </a:solidFill>
              <a:cs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b="0" dirty="0"/>
              <a:t>5.however if you need to use the values produced by a generator </a:t>
            </a:r>
            <a:r>
              <a:rPr lang="en-US" altLang="zh-CN" sz="1400" b="0" dirty="0">
                <a:solidFill>
                  <a:srgbClr val="00B0F0"/>
                </a:solidFill>
              </a:rPr>
              <a:t>more than </a:t>
            </a:r>
            <a:r>
              <a:rPr lang="en-US" altLang="zh-CN" sz="1400" b="0" dirty="0"/>
              <a:t>once and if generating them costs more than storing it may be better to store the yielded values as a list than to re-generate the sequence.</a:t>
            </a:r>
            <a:r>
              <a:rPr lang="zh-CN" altLang="en-US" sz="1400" b="0" dirty="0">
                <a:solidFill>
                  <a:srgbClr val="FF0000"/>
                </a:solidFill>
                <a:cs typeface="宋体" panose="02010600030101010101" pitchFamily="2" charset="-122"/>
                <a:sym typeface="+mn-ea"/>
              </a:rPr>
              <a:t>（</a:t>
            </a:r>
            <a:r>
              <a:rPr lang="en-US" altLang="zh-CN" sz="1400" b="0" dirty="0">
                <a:solidFill>
                  <a:srgbClr val="FF0000"/>
                </a:solidFill>
                <a:cs typeface="宋体" panose="02010600030101010101" pitchFamily="2" charset="-122"/>
                <a:sym typeface="+mn-ea"/>
              </a:rPr>
              <a:t>tag</a:t>
            </a:r>
            <a:r>
              <a:rPr lang="zh-CN" altLang="en-US" sz="1400" b="0" dirty="0">
                <a:solidFill>
                  <a:srgbClr val="FF0000"/>
                </a:solidFill>
                <a:cs typeface="宋体" panose="02010600030101010101" pitchFamily="2" charset="-122"/>
                <a:sym typeface="+mn-ea"/>
              </a:rPr>
              <a:t>：</a:t>
            </a:r>
            <a:r>
              <a:rPr lang="en-US" altLang="zh-CN" sz="1400" b="0" dirty="0">
                <a:solidFill>
                  <a:srgbClr val="FF0000"/>
                </a:solidFill>
                <a:cs typeface="宋体" panose="02010600030101010101" pitchFamily="2" charset="-122"/>
                <a:sym typeface="+mn-ea"/>
              </a:rPr>
              <a:t>python</a:t>
            </a:r>
            <a:r>
              <a:rPr lang="zh-CN" altLang="en-US" sz="1400" b="0" dirty="0">
                <a:solidFill>
                  <a:srgbClr val="FF0000"/>
                </a:solidFill>
                <a:cs typeface="宋体" panose="02010600030101010101" pitchFamily="2" charset="-122"/>
                <a:sym typeface="+mn-ea"/>
              </a:rPr>
              <a:t> </a:t>
            </a:r>
            <a:r>
              <a:rPr lang="en-US" altLang="zh-CN" sz="1400" b="0" dirty="0">
                <a:solidFill>
                  <a:srgbClr val="FF0000"/>
                </a:solidFill>
                <a:cs typeface="宋体" panose="02010600030101010101" pitchFamily="2" charset="-122"/>
                <a:sym typeface="+mn-ea"/>
              </a:rPr>
              <a:t>topic</a:t>
            </a:r>
            <a:r>
              <a:rPr lang="zh-CN" altLang="en-US" sz="1400" b="0" dirty="0">
                <a:solidFill>
                  <a:srgbClr val="FF0000"/>
                </a:solidFill>
                <a:cs typeface="宋体" panose="02010600030101010101" pitchFamily="2" charset="-122"/>
                <a:sym typeface="+mn-ea"/>
              </a:rPr>
              <a:t>：</a:t>
            </a:r>
            <a:r>
              <a:rPr lang="en-US" altLang="zh-CN" sz="1400" b="0" dirty="0">
                <a:solidFill>
                  <a:srgbClr val="FF0000"/>
                </a:solidFill>
                <a:cs typeface="宋体" panose="02010600030101010101" pitchFamily="2" charset="-122"/>
                <a:sym typeface="+mn-ea"/>
              </a:rPr>
              <a:t> Generators example</a:t>
            </a:r>
            <a:r>
              <a:rPr lang="zh-CN" altLang="en-US" sz="1400" b="0" dirty="0">
                <a:solidFill>
                  <a:srgbClr val="FF0000"/>
                </a:solidFill>
                <a:cs typeface="宋体" panose="02010600030101010101" pitchFamily="2" charset="-122"/>
                <a:sym typeface="+mn-ea"/>
              </a:rPr>
              <a:t>：</a:t>
            </a:r>
            <a:r>
              <a:rPr lang="en-US" altLang="zh-CN" sz="1400" b="0" dirty="0">
                <a:solidFill>
                  <a:srgbClr val="FF0000"/>
                </a:solidFill>
                <a:cs typeface="宋体" panose="02010600030101010101" pitchFamily="2" charset="-122"/>
              </a:rPr>
              <a:t> </a:t>
            </a:r>
            <a:r>
              <a:rPr lang="en-US" altLang="zh-CN" sz="1400" b="0" dirty="0">
                <a:latin typeface="微软雅黑" panose="020B0503020204020204" pitchFamily="34" charset="-122"/>
                <a:cs typeface="宋体" panose="02010600030101010101" pitchFamily="2" charset="-122"/>
              </a:rPr>
              <a:t>Introduction</a:t>
            </a:r>
            <a:r>
              <a:rPr lang="zh-CN" altLang="en-US" sz="1400" b="0" dirty="0">
                <a:solidFill>
                  <a:srgbClr val="FF0000"/>
                </a:solidFill>
                <a:cs typeface="宋体" panose="02010600030101010101" pitchFamily="2" charset="-122"/>
                <a:sym typeface="+mn-ea"/>
              </a:rPr>
              <a:t>）</a:t>
            </a:r>
            <a:endParaRPr lang="en-US" altLang="zh-CN" sz="1400" b="0" dirty="0">
              <a:latin typeface="微软雅黑" panose="020B0503020204020204" pitchFamily="34" charset="-122"/>
              <a:cs typeface="宋体" panose="02010600030101010101" pitchFamily="2" charset="-122"/>
            </a:endParaRPr>
          </a:p>
          <a:p>
            <a:pPr indent="0">
              <a:lnSpc>
                <a:spcPct val="150000"/>
              </a:lnSpc>
              <a:buFont typeface="+mj-lt"/>
              <a:buNone/>
            </a:pPr>
            <a:r>
              <a:rPr lang="en-US" altLang="zh-CN" b="0" dirty="0">
                <a:solidFill>
                  <a:srgbClr val="FF0000"/>
                </a:solidFill>
                <a:latin typeface="微软雅黑" panose="020B0503020204020204" pitchFamily="34" charset="-122"/>
                <a:cs typeface="宋体" panose="02010600030101010101" pitchFamily="2" charset="-122"/>
              </a:rPr>
              <a:t>---------pattern:</a:t>
            </a:r>
            <a:r>
              <a:rPr lang="en-US" altLang="zh-CN" b="0" dirty="0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cs typeface="宋体" panose="02010600030101010101" pitchFamily="2" charset="-122"/>
              </a:rPr>
              <a:t> </a:t>
            </a:r>
            <a:r>
              <a:rPr lang="en-US" altLang="zh-CN" b="0" dirty="0" err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cs typeface="宋体" panose="02010600030101010101" pitchFamily="2" charset="-122"/>
              </a:rPr>
              <a:t>most;more</a:t>
            </a:r>
            <a:r>
              <a:rPr lang="en-US" altLang="zh-CN" b="0" dirty="0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cs typeface="宋体" panose="02010600030101010101" pitchFamily="2" charset="-122"/>
              </a:rPr>
              <a:t>;</a:t>
            </a:r>
            <a:r>
              <a:rPr lang="en-US" altLang="zh-CN" b="0" dirty="0">
                <a:solidFill>
                  <a:srgbClr val="FF0000"/>
                </a:solidFill>
              </a:rPr>
              <a:t> than; the least</a:t>
            </a:r>
            <a:r>
              <a:rPr lang="zh-CN" altLang="en-US" b="0" dirty="0">
                <a:solidFill>
                  <a:srgbClr val="FF0000"/>
                </a:solidFill>
              </a:rPr>
              <a:t>；</a:t>
            </a:r>
            <a:r>
              <a:rPr lang="en-US" altLang="zh-CN" b="0" dirty="0">
                <a:solidFill>
                  <a:srgbClr val="FF0000"/>
                </a:solidFill>
              </a:rPr>
              <a:t>less</a:t>
            </a:r>
            <a:r>
              <a:rPr lang="zh-CN" altLang="en-US" b="0" dirty="0">
                <a:solidFill>
                  <a:srgbClr val="FF0000"/>
                </a:solidFill>
              </a:rPr>
              <a:t>；</a:t>
            </a:r>
            <a:r>
              <a:rPr lang="en-US" altLang="zh-CN" b="0" dirty="0">
                <a:solidFill>
                  <a:srgbClr val="FF0000"/>
                </a:solidFill>
              </a:rPr>
              <a:t>inferior </a:t>
            </a:r>
            <a:r>
              <a:rPr lang="zh-CN" altLang="en-US" b="0" dirty="0">
                <a:solidFill>
                  <a:srgbClr val="FF0000"/>
                </a:solidFill>
              </a:rPr>
              <a:t>；</a:t>
            </a:r>
            <a:r>
              <a:rPr lang="en-US" altLang="zh-CN" b="0" dirty="0">
                <a:solidFill>
                  <a:srgbClr val="FF0000"/>
                </a:solidFill>
              </a:rPr>
              <a:t>superior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对象 2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-1141809" y="858441"/>
          <a:ext cx="1191" cy="11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4" name="think-cell Slide" r:id="rId5" imgW="9525" imgH="9525" progId="TCLayout.ActiveDocument.1">
                  <p:embed/>
                </p:oleObj>
              </mc:Choice>
              <mc:Fallback>
                <p:oleObj name="think-cell Slide" r:id="rId5" imgW="9525" imgH="9525" progId="TCLayout.ActiveDocument.1">
                  <p:embed/>
                  <p:pic>
                    <p:nvPicPr>
                      <p:cNvPr id="3" name="对象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-1141809" y="858441"/>
                        <a:ext cx="1191" cy="11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矩形 1" hidden="1"/>
          <p:cNvSpPr/>
          <p:nvPr>
            <p:custDataLst>
              <p:tags r:id="rId3"/>
            </p:custDataLst>
          </p:nvPr>
        </p:nvSpPr>
        <p:spPr>
          <a:xfrm>
            <a:off x="-1143001" y="857250"/>
            <a:ext cx="119063" cy="1190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CN" dirty="0">
              <a:latin typeface="Arial" panose="020B0604020202020204" pitchFamily="34" charset="0"/>
              <a:ea typeface="微软雅黑" panose="020B0503020204020204" pitchFamily="34" charset="-122"/>
              <a:cs typeface="+mj-cs"/>
              <a:sym typeface="Arial" panose="020B0604020202020204" pitchFamily="34" charset="0"/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ctrTitle"/>
          </p:nvPr>
        </p:nvSpPr>
        <p:spPr>
          <a:xfrm>
            <a:off x="2537221" y="2618245"/>
            <a:ext cx="4069557" cy="1621509"/>
          </a:xfrm>
        </p:spPr>
        <p:txBody>
          <a:bodyPr>
            <a:normAutofit/>
          </a:bodyPr>
          <a:lstStyle/>
          <a:p>
            <a:r>
              <a:rPr lang="en-US" altLang="zh-CN" sz="9600" dirty="0"/>
              <a:t>Q&amp;A</a:t>
            </a:r>
            <a:endParaRPr lang="zh-CN" altLang="en-US" sz="9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 sz="2400" dirty="0"/>
              <a:t>1</a:t>
            </a:r>
            <a:endParaRPr lang="zh-CN" altLang="en-US" sz="2400" dirty="0"/>
          </a:p>
        </p:txBody>
      </p:sp>
      <p:sp>
        <p:nvSpPr>
          <p:cNvPr id="9" name="标题 7">
            <a:extLst>
              <a:ext uri="{FF2B5EF4-FFF2-40B4-BE49-F238E27FC236}">
                <a16:creationId xmlns:a16="http://schemas.microsoft.com/office/drawing/2014/main" id="{1A74A00B-E439-45E5-A93E-294AA06FF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444" y="4"/>
            <a:ext cx="8137922" cy="1028699"/>
          </a:xfrm>
        </p:spPr>
        <p:txBody>
          <a:bodyPr/>
          <a:lstStyle/>
          <a:p>
            <a:r>
              <a:rPr lang="en-US" altLang="zh-CN" dirty="0"/>
              <a:t>python is a widely used programming language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336896D-D471-40EA-A44B-1B862BC5D7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85697"/>
            <a:ext cx="9144000" cy="4086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72264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ṡľïḑè"/>
          <p:cNvSpPr txBox="1"/>
          <p:nvPr/>
        </p:nvSpPr>
        <p:spPr bwMode="auto">
          <a:xfrm>
            <a:off x="319798" y="186430"/>
            <a:ext cx="8446770" cy="6215676"/>
          </a:xfrm>
          <a:prstGeom prst="rect">
            <a:avLst/>
          </a:prstGeom>
          <a:noFill/>
        </p:spPr>
        <p:txBody>
          <a:bodyPr wrap="square" tIns="0" anchor="t">
            <a:noAutofit/>
          </a:bodyPr>
          <a:lstStyle>
            <a:defPPr>
              <a:defRPr lang="zh-CN"/>
            </a:defPPr>
            <a:lvl1pPr>
              <a:defRPr sz="1600" b="1"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1pPr>
            <a:lvl2pPr marL="742950" indent="-285750">
              <a:defRPr sz="3200" b="1">
                <a:solidFill>
                  <a:srgbClr val="4D4D4D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3200" b="1">
                <a:solidFill>
                  <a:srgbClr val="4D4D4D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3200" b="1">
                <a:solidFill>
                  <a:srgbClr val="4D4D4D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3200" b="1">
                <a:solidFill>
                  <a:srgbClr val="4D4D4D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4D4D4D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4D4D4D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4D4D4D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4D4D4D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indent="0">
              <a:lnSpc>
                <a:spcPct val="150000"/>
              </a:lnSpc>
              <a:buFont typeface="+mj-lt"/>
              <a:buNone/>
            </a:pPr>
            <a:r>
              <a:rPr lang="en-US" altLang="zh-CN" sz="1400" b="0" dirty="0">
                <a:latin typeface="微软雅黑" panose="020B0503020204020204" pitchFamily="34" charset="-122"/>
                <a:cs typeface="宋体" panose="02010600030101010101" pitchFamily="2" charset="-122"/>
              </a:rPr>
              <a:t>question</a:t>
            </a:r>
          </a:p>
          <a:p>
            <a:pPr>
              <a:lnSpc>
                <a:spcPct val="150000"/>
              </a:lnSpc>
            </a:pPr>
            <a:r>
              <a:rPr lang="en-US" altLang="zh-CN" sz="1400" b="0" dirty="0">
                <a:latin typeface="微软雅黑" panose="020B0503020204020204" pitchFamily="34" charset="-122"/>
                <a:cs typeface="宋体" panose="02010600030101010101" pitchFamily="2" charset="-122"/>
              </a:rPr>
              <a:t>1.</a:t>
            </a:r>
            <a:r>
              <a:rPr lang="en-US" altLang="zh-CN" sz="1400" b="0" dirty="0">
                <a:latin typeface="宋体" panose="02010600030101010101" pitchFamily="2" charset="-122"/>
                <a:ea typeface="宋体" panose="02010600030101010101" pitchFamily="2" charset="-122"/>
                <a:cs typeface="Cambria" panose="02040503050406030204" charset="0"/>
                <a:sym typeface="+mn-ea"/>
              </a:rPr>
              <a:t> Python lists are zero-indexed, and act like arrays in other </a:t>
            </a:r>
            <a:r>
              <a:rPr lang="en-US" altLang="zh-CN" sz="1400" b="0" dirty="0" err="1">
                <a:latin typeface="宋体" panose="02010600030101010101" pitchFamily="2" charset="-122"/>
                <a:ea typeface="宋体" panose="02010600030101010101" pitchFamily="2" charset="-122"/>
                <a:cs typeface="Cambria" panose="02040503050406030204" charset="0"/>
                <a:sym typeface="+mn-ea"/>
              </a:rPr>
              <a:t>languages.</a:t>
            </a:r>
            <a:r>
              <a:rPr lang="en-US" altLang="zh-CN" sz="1400" b="0" dirty="0" err="1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  <a:cs typeface="Cambria" panose="02040503050406030204" charset="0"/>
                <a:sym typeface="+mn-ea"/>
              </a:rPr>
              <a:t>usage</a:t>
            </a:r>
            <a:endParaRPr lang="en-US" altLang="zh-CN" sz="1400" b="0" dirty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  <a:cs typeface="Cambria" panose="02040503050406030204" charset="0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1400" b="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（</a:t>
            </a:r>
            <a:r>
              <a:rPr lang="en-US" altLang="zh-CN" sz="1400" b="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tag</a:t>
            </a:r>
            <a:r>
              <a:rPr lang="zh-CN" altLang="en-US" sz="1400" b="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：</a:t>
            </a:r>
            <a:r>
              <a:rPr lang="en-US" altLang="zh-CN" sz="1400" b="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python</a:t>
            </a:r>
            <a:r>
              <a:rPr lang="zh-CN" altLang="en-US" sz="1400" b="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r>
              <a:rPr lang="en-US" altLang="zh-CN" sz="1400" b="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topic</a:t>
            </a:r>
            <a:r>
              <a:rPr lang="zh-CN" altLang="en-US" sz="1400" b="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：</a:t>
            </a:r>
            <a:r>
              <a:rPr lang="en-US" altLang="zh-CN" sz="1400" b="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Type Parameterization (Generics) example</a:t>
            </a:r>
            <a:r>
              <a:rPr lang="zh-CN" altLang="en-US" sz="1400" b="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：</a:t>
            </a:r>
            <a:r>
              <a:rPr lang="en-US" altLang="zh-CN" sz="1400" b="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Accessing list values</a:t>
            </a:r>
            <a:r>
              <a:rPr lang="zh-CN" altLang="en-US" sz="1400" b="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）</a:t>
            </a:r>
            <a:endParaRPr lang="en-US" altLang="zh-CN" sz="1400" b="0" dirty="0">
              <a:latin typeface="Cambria" panose="02040503050406030204" charset="0"/>
              <a:ea typeface="宋体" panose="02010600030101010101" pitchFamily="2" charset="-122"/>
              <a:cs typeface="Cambria" panose="02040503050406030204" charset="0"/>
            </a:endParaRPr>
          </a:p>
          <a:p>
            <a:pPr indent="0">
              <a:lnSpc>
                <a:spcPct val="150000"/>
              </a:lnSpc>
              <a:buFont typeface="+mj-lt"/>
              <a:buNone/>
            </a:pPr>
            <a:r>
              <a:rPr lang="en-US" altLang="zh-CN" sz="1800" b="0" dirty="0">
                <a:latin typeface="微软雅黑" panose="020B0503020204020204" pitchFamily="34" charset="-122"/>
                <a:cs typeface="宋体" panose="02010600030101010101" pitchFamily="2" charset="-122"/>
              </a:rPr>
              <a:t>2</a:t>
            </a:r>
            <a:r>
              <a:rPr lang="zh-CN" altLang="en-US" sz="1800" b="0" dirty="0">
                <a:latin typeface="微软雅黑" panose="020B0503020204020204" pitchFamily="34" charset="-122"/>
                <a:cs typeface="宋体" panose="02010600030101010101" pitchFamily="2" charset="-122"/>
              </a:rPr>
              <a:t> </a:t>
            </a:r>
            <a:r>
              <a:rPr lang="en-US" altLang="zh-CN" sz="1800" b="0" dirty="0">
                <a:latin typeface="微软雅黑" panose="020B0503020204020204" pitchFamily="34" charset="-122"/>
                <a:cs typeface="宋体" panose="02010600030101010101" pitchFamily="2" charset="-122"/>
              </a:rPr>
              <a:t>.</a:t>
            </a:r>
            <a:r>
              <a:rPr lang="en-US" altLang="zh-CN" b="0" dirty="0"/>
              <a:t>This exception is raised when the indentation level increases with no reason.</a:t>
            </a:r>
          </a:p>
          <a:p>
            <a:pPr>
              <a:lnSpc>
                <a:spcPct val="150000"/>
              </a:lnSpc>
            </a:pPr>
            <a:r>
              <a:rPr lang="zh-CN" altLang="en-US" sz="1400" b="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（</a:t>
            </a:r>
            <a:r>
              <a:rPr lang="en-US" altLang="zh-CN" sz="1400" b="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tag</a:t>
            </a:r>
            <a:r>
              <a:rPr lang="zh-CN" altLang="en-US" sz="1400" b="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：</a:t>
            </a:r>
            <a:r>
              <a:rPr lang="en-US" altLang="zh-CN" sz="1400" b="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python</a:t>
            </a:r>
            <a:r>
              <a:rPr lang="zh-CN" altLang="en-US" sz="1400" b="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r>
              <a:rPr lang="en-US" altLang="zh-CN" sz="1400" b="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topic</a:t>
            </a:r>
            <a:r>
              <a:rPr lang="zh-CN" altLang="en-US" sz="1400" b="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：</a:t>
            </a:r>
            <a:r>
              <a:rPr lang="en-US" altLang="zh-CN" sz="1400" b="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Commonwealth Exceptions example</a:t>
            </a:r>
            <a:r>
              <a:rPr lang="zh-CN" altLang="en-US" sz="1400" b="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：</a:t>
            </a:r>
            <a:r>
              <a:rPr lang="en-US" altLang="zh-CN" sz="1400" b="0" dirty="0" err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IndentationErrors</a:t>
            </a:r>
            <a:r>
              <a:rPr lang="en-US" altLang="zh-CN" sz="1400" b="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(or indentation </a:t>
            </a:r>
            <a:r>
              <a:rPr lang="en-US" altLang="zh-CN" sz="1400" b="0" dirty="0" err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SyntaxErrors</a:t>
            </a:r>
            <a:r>
              <a:rPr lang="en-US" altLang="zh-CN" sz="1400" b="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)</a:t>
            </a:r>
            <a:r>
              <a:rPr lang="zh-CN" altLang="en-US" sz="1400" b="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）</a:t>
            </a:r>
            <a:r>
              <a:rPr lang="en-US" altLang="zh-CN" sz="1400" b="0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usage</a:t>
            </a:r>
          </a:p>
          <a:p>
            <a:pPr>
              <a:lnSpc>
                <a:spcPct val="150000"/>
              </a:lnSpc>
            </a:pPr>
            <a:r>
              <a:rPr lang="en-US" altLang="zh-CN" sz="1400" b="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Cambria" panose="02040503050406030204" charset="0"/>
                <a:sym typeface="+mn-ea"/>
              </a:rPr>
              <a:t>3.</a:t>
            </a:r>
            <a:r>
              <a:rPr lang="en-US" altLang="zh-CN" sz="1400" b="0" dirty="0">
                <a:latin typeface="Cambria" panose="02040503050406030204" charset="0"/>
                <a:ea typeface="宋体" panose="02010600030101010101" pitchFamily="2" charset="-122"/>
                <a:cs typeface="Cambria" panose="02040503050406030204" charset="0"/>
              </a:rPr>
              <a:t>.</a:t>
            </a:r>
            <a:r>
              <a:rPr lang="en-US" altLang="zh-CN" sz="1400" b="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mbria" panose="02040503050406030204" charset="0"/>
                <a:ea typeface="宋体" panose="02010600030101010101" pitchFamily="2" charset="-122"/>
                <a:cs typeface="Cambria" panose="02040503050406030204" charset="0"/>
              </a:rPr>
              <a:t>be sure to</a:t>
            </a:r>
            <a:r>
              <a:rPr lang="en-US" altLang="zh-CN" sz="1400" b="0" dirty="0">
                <a:latin typeface="Cambria" panose="02040503050406030204" charset="0"/>
                <a:ea typeface="宋体" panose="02010600030101010101" pitchFamily="2" charset="-122"/>
                <a:cs typeface="Cambria" panose="02040503050406030204" charset="0"/>
              </a:rPr>
              <a:t> check beforehand that there is such an argument or a </a:t>
            </a:r>
            <a:r>
              <a:rPr lang="en-US" altLang="zh-CN" sz="1400" b="0" dirty="0" err="1">
                <a:latin typeface="Cambria" panose="02040503050406030204" charset="0"/>
                <a:ea typeface="宋体" panose="02010600030101010101" pitchFamily="2" charset="-122"/>
                <a:cs typeface="Cambria" panose="02040503050406030204" charset="0"/>
              </a:rPr>
              <a:t>keyerror</a:t>
            </a:r>
            <a:r>
              <a:rPr lang="en-US" altLang="zh-CN" sz="1400" b="0" dirty="0">
                <a:latin typeface="Cambria" panose="02040503050406030204" charset="0"/>
                <a:ea typeface="宋体" panose="02010600030101010101" pitchFamily="2" charset="-122"/>
                <a:cs typeface="Cambria" panose="02040503050406030204" charset="0"/>
              </a:rPr>
              <a:t> will be raised</a:t>
            </a:r>
            <a:r>
              <a:rPr lang="en-US" altLang="zh-CN" sz="1800" b="0" dirty="0">
                <a:latin typeface="Cambria" panose="02040503050406030204" charset="0"/>
                <a:ea typeface="宋体" panose="02010600030101010101" pitchFamily="2" charset="-122"/>
                <a:cs typeface="Cambria" panose="02040503050406030204" charset="0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zh-CN" altLang="en-US" sz="1400" b="0" dirty="0">
                <a:solidFill>
                  <a:schemeClr val="accent3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（</a:t>
            </a:r>
            <a:r>
              <a:rPr lang="en-US" altLang="zh-CN" sz="1400" b="0" dirty="0">
                <a:solidFill>
                  <a:schemeClr val="accent3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tag</a:t>
            </a:r>
            <a:r>
              <a:rPr lang="zh-CN" altLang="en-US" sz="1400" b="0" dirty="0">
                <a:solidFill>
                  <a:schemeClr val="accent3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：</a:t>
            </a:r>
            <a:r>
              <a:rPr lang="en-US" altLang="zh-CN" sz="1400" b="0" dirty="0">
                <a:solidFill>
                  <a:schemeClr val="accent3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python topic</a:t>
            </a:r>
            <a:r>
              <a:rPr lang="zh-CN" altLang="en-US" sz="1400" b="0" dirty="0">
                <a:solidFill>
                  <a:schemeClr val="accent3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：</a:t>
            </a:r>
            <a:r>
              <a:rPr lang="en-US" altLang="zh-CN" sz="1400" b="0" dirty="0">
                <a:solidFill>
                  <a:schemeClr val="accent3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Functions example</a:t>
            </a:r>
            <a:r>
              <a:rPr lang="zh-CN" altLang="en-US" sz="1400" b="0" dirty="0">
                <a:solidFill>
                  <a:schemeClr val="accent3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：</a:t>
            </a:r>
            <a:r>
              <a:rPr lang="en-US" altLang="zh-CN" sz="1400" b="0" dirty="0">
                <a:solidFill>
                  <a:schemeClr val="accent3"/>
                </a:solidFill>
                <a:latin typeface="Cambria" panose="02040503050406030204" charset="0"/>
                <a:ea typeface="宋体" panose="02010600030101010101" pitchFamily="2" charset="-122"/>
                <a:cs typeface="Cambria" panose="02040503050406030204" charset="0"/>
              </a:rPr>
              <a:t>Defining a function with an arbitrary number of arguments)</a:t>
            </a:r>
          </a:p>
          <a:p>
            <a:pPr>
              <a:lnSpc>
                <a:spcPct val="150000"/>
              </a:lnSpc>
            </a:pPr>
            <a:r>
              <a:rPr lang="en-US" altLang="zh-CN" sz="1400" b="0" dirty="0">
                <a:latin typeface="Cambria" panose="02040503050406030204" charset="0"/>
                <a:ea typeface="宋体" panose="02010600030101010101" pitchFamily="2" charset="-122"/>
                <a:cs typeface="Cambria" panose="02040503050406030204" charset="0"/>
              </a:rPr>
              <a:t> 4. most exceptions </a:t>
            </a:r>
            <a:r>
              <a:rPr lang="en-US" altLang="zh-CN" sz="1400" b="0" dirty="0">
                <a:solidFill>
                  <a:schemeClr val="accent1"/>
                </a:solidFill>
                <a:latin typeface="Cambria" panose="02040503050406030204" charset="0"/>
                <a:ea typeface="宋体" panose="02010600030101010101" pitchFamily="2" charset="-122"/>
                <a:cs typeface="Cambria" panose="02040503050406030204" charset="0"/>
              </a:rPr>
              <a:t>are </a:t>
            </a:r>
            <a:r>
              <a:rPr lang="en-US" altLang="zh-CN" sz="1400" b="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mbria" panose="02040503050406030204" charset="0"/>
                <a:ea typeface="宋体" panose="02010600030101010101" pitchFamily="2" charset="-122"/>
                <a:cs typeface="Cambria" panose="02040503050406030204" charset="0"/>
              </a:rPr>
              <a:t>not</a:t>
            </a:r>
            <a:r>
              <a:rPr lang="en-US" altLang="zh-CN" sz="1400" b="0" dirty="0">
                <a:solidFill>
                  <a:schemeClr val="accent1"/>
                </a:solidFill>
                <a:latin typeface="Cambria" panose="02040503050406030204" charset="0"/>
                <a:ea typeface="宋体" panose="02010600030101010101" pitchFamily="2" charset="-122"/>
                <a:cs typeface="Cambria" panose="02040503050406030204" charset="0"/>
              </a:rPr>
              <a:t> </a:t>
            </a:r>
            <a:r>
              <a:rPr lang="en-US" altLang="zh-CN" sz="1400" b="0" dirty="0">
                <a:latin typeface="Cambria" panose="02040503050406030204" charset="0"/>
                <a:ea typeface="宋体" panose="02010600030101010101" pitchFamily="2" charset="-122"/>
                <a:cs typeface="Cambria" panose="02040503050406030204" charset="0"/>
              </a:rPr>
              <a:t>handled by programs. </a:t>
            </a:r>
            <a:r>
              <a:rPr lang="en-US" altLang="zh-CN" sz="1400" b="0" dirty="0">
                <a:solidFill>
                  <a:srgbClr val="00B0F0"/>
                </a:solidFill>
                <a:latin typeface="Cambria" panose="02040503050406030204" charset="0"/>
                <a:ea typeface="宋体" panose="02010600030101010101" pitchFamily="2" charset="-122"/>
                <a:cs typeface="Cambria" panose="02040503050406030204" charset="0"/>
              </a:rPr>
              <a:t>usage.</a:t>
            </a:r>
          </a:p>
          <a:p>
            <a:pPr>
              <a:lnSpc>
                <a:spcPct val="150000"/>
              </a:lnSpc>
            </a:pPr>
            <a:r>
              <a:rPr lang="en-US" altLang="zh-CN" sz="1400" b="0" dirty="0"/>
              <a:t>5.the most common type of unsupervised learning is cluster analysis or clustering</a:t>
            </a:r>
            <a:r>
              <a:rPr lang="zh-CN" altLang="en-US" sz="1400" b="0" dirty="0"/>
              <a:t>。</a:t>
            </a:r>
            <a:endParaRPr lang="en-US" altLang="zh-CN" sz="1400" b="0" dirty="0"/>
          </a:p>
          <a:p>
            <a:pPr>
              <a:lnSpc>
                <a:spcPct val="150000"/>
              </a:lnSpc>
            </a:pPr>
            <a:r>
              <a:rPr lang="en-US" altLang="zh-CN" sz="1400" b="0" dirty="0">
                <a:latin typeface="Cambria" panose="02040503050406030204" charset="0"/>
                <a:ea typeface="宋体" panose="02010600030101010101" pitchFamily="2" charset="-122"/>
                <a:cs typeface="Cambria" panose="02040503050406030204" charset="0"/>
              </a:rPr>
              <a:t>6. most exceptions </a:t>
            </a:r>
            <a:r>
              <a:rPr lang="en-US" altLang="zh-CN" sz="1400" b="0" dirty="0">
                <a:solidFill>
                  <a:schemeClr val="accent1"/>
                </a:solidFill>
                <a:latin typeface="Cambria" panose="02040503050406030204" charset="0"/>
                <a:ea typeface="宋体" panose="02010600030101010101" pitchFamily="2" charset="-122"/>
                <a:cs typeface="Cambria" panose="02040503050406030204" charset="0"/>
              </a:rPr>
              <a:t>are </a:t>
            </a:r>
            <a:r>
              <a:rPr lang="en-US" altLang="zh-CN" sz="1400" b="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mbria" panose="02040503050406030204" charset="0"/>
                <a:ea typeface="宋体" panose="02010600030101010101" pitchFamily="2" charset="-122"/>
                <a:cs typeface="Cambria" panose="02040503050406030204" charset="0"/>
              </a:rPr>
              <a:t>not</a:t>
            </a:r>
            <a:r>
              <a:rPr lang="en-US" altLang="zh-CN" sz="1400" b="0" dirty="0">
                <a:solidFill>
                  <a:schemeClr val="accent1"/>
                </a:solidFill>
                <a:latin typeface="Cambria" panose="02040503050406030204" charset="0"/>
                <a:ea typeface="宋体" panose="02010600030101010101" pitchFamily="2" charset="-122"/>
                <a:cs typeface="Cambria" panose="02040503050406030204" charset="0"/>
              </a:rPr>
              <a:t> </a:t>
            </a:r>
            <a:r>
              <a:rPr lang="en-US" altLang="zh-CN" sz="1400" b="0" dirty="0">
                <a:latin typeface="Cambria" panose="02040503050406030204" charset="0"/>
                <a:ea typeface="宋体" panose="02010600030101010101" pitchFamily="2" charset="-122"/>
                <a:cs typeface="Cambria" panose="02040503050406030204" charset="0"/>
              </a:rPr>
              <a:t>handled by programs.</a:t>
            </a:r>
          </a:p>
          <a:p>
            <a:pPr>
              <a:lnSpc>
                <a:spcPct val="150000"/>
              </a:lnSpc>
            </a:pPr>
            <a:r>
              <a:rPr lang="zh-CN" altLang="en-US" sz="1400" b="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（</a:t>
            </a:r>
            <a:r>
              <a:rPr lang="en-US" altLang="zh-CN" sz="1400" b="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tag</a:t>
            </a:r>
            <a:r>
              <a:rPr lang="zh-CN" altLang="en-US" sz="1400" b="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：</a:t>
            </a:r>
            <a:r>
              <a:rPr lang="en-US" altLang="zh-CN" sz="1400" b="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python topic</a:t>
            </a:r>
            <a:r>
              <a:rPr lang="zh-CN" altLang="en-US" sz="1400" b="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：</a:t>
            </a:r>
            <a:r>
              <a:rPr lang="en-US" altLang="zh-CN" sz="1400" b="0" dirty="0">
                <a:solidFill>
                  <a:srgbClr val="FF0000"/>
                </a:solidFill>
                <a:latin typeface="Cambria" panose="02040503050406030204" charset="0"/>
                <a:ea typeface="宋体" panose="02010600030101010101" pitchFamily="2" charset="-122"/>
                <a:cs typeface="Cambria" panose="02040503050406030204" charset="0"/>
              </a:rPr>
              <a:t> Exceptions</a:t>
            </a:r>
            <a:r>
              <a:rPr lang="en-US" altLang="zh-CN" sz="1400" b="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r>
              <a:rPr lang="zh-CN" altLang="en-US" sz="1400" b="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）</a:t>
            </a:r>
            <a:endParaRPr lang="en-US" altLang="zh-CN" sz="1400" b="0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1400" b="0" dirty="0">
                <a:latin typeface="宋体" panose="02010600030101010101" pitchFamily="2" charset="-122"/>
                <a:ea typeface="宋体" panose="02010600030101010101" pitchFamily="2" charset="-122"/>
                <a:cs typeface="Cambria" panose="02040503050406030204" charset="0"/>
                <a:sym typeface="+mn-ea"/>
              </a:rPr>
              <a:t>7</a:t>
            </a:r>
            <a:r>
              <a:rPr lang="en-US" altLang="zh-CN" sz="1400" dirty="0">
                <a:sym typeface="+mn-ea"/>
              </a:rPr>
              <a:t>.</a:t>
            </a:r>
            <a:r>
              <a:rPr lang="en-US" altLang="zh-CN" sz="1400" dirty="0"/>
              <a:t> </a:t>
            </a:r>
            <a:r>
              <a:rPr lang="en-US" altLang="zh-CN" sz="1400" b="0" dirty="0">
                <a:latin typeface="Cambria" panose="02040503050406030204" pitchFamily="18" charset="0"/>
                <a:ea typeface="Cambria" panose="02040503050406030204" pitchFamily="18" charset="0"/>
              </a:rPr>
              <a:t>python variables do </a:t>
            </a:r>
            <a:r>
              <a:rPr lang="en-US" altLang="zh-CN" sz="1400" b="0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not need </a:t>
            </a:r>
            <a:r>
              <a:rPr lang="en-US" altLang="zh-CN" sz="1400" b="0" dirty="0">
                <a:latin typeface="Cambria" panose="02040503050406030204" pitchFamily="18" charset="0"/>
                <a:ea typeface="Cambria" panose="02040503050406030204" pitchFamily="18" charset="0"/>
              </a:rPr>
              <a:t>an explicit declaration to reserve memory space.</a:t>
            </a:r>
          </a:p>
          <a:p>
            <a:pPr>
              <a:lnSpc>
                <a:spcPct val="150000"/>
              </a:lnSpc>
            </a:pPr>
            <a:r>
              <a:rPr lang="zh-CN" altLang="en-US" sz="1400" b="0" dirty="0">
                <a:solidFill>
                  <a:srgbClr val="FF0000"/>
                </a:solidFill>
                <a:latin typeface="Cambria" panose="02040503050406030204" pitchFamily="18" charset="0"/>
                <a:sym typeface="+mn-ea"/>
              </a:rPr>
              <a:t>（</a:t>
            </a:r>
            <a:r>
              <a:rPr lang="en-US" altLang="zh-CN" sz="1400" b="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  <a:sym typeface="+mn-ea"/>
              </a:rPr>
              <a:t>tag</a:t>
            </a:r>
            <a:r>
              <a:rPr lang="zh-CN" altLang="en-US" sz="1400" b="0" dirty="0">
                <a:solidFill>
                  <a:srgbClr val="FF0000"/>
                </a:solidFill>
                <a:latin typeface="Cambria" panose="02040503050406030204" pitchFamily="18" charset="0"/>
                <a:sym typeface="+mn-ea"/>
              </a:rPr>
              <a:t>：</a:t>
            </a:r>
            <a:r>
              <a:rPr lang="en-US" altLang="zh-CN" sz="1400" b="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  <a:sym typeface="+mn-ea"/>
              </a:rPr>
              <a:t>python topic</a:t>
            </a:r>
            <a:r>
              <a:rPr lang="zh-CN" altLang="en-US" sz="1400" b="0" dirty="0">
                <a:solidFill>
                  <a:srgbClr val="FF0000"/>
                </a:solidFill>
                <a:latin typeface="Cambria" panose="02040503050406030204" pitchFamily="18" charset="0"/>
                <a:sym typeface="+mn-ea"/>
              </a:rPr>
              <a:t>：</a:t>
            </a:r>
            <a:r>
              <a:rPr lang="en-US" altLang="zh-CN" sz="1400" b="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  <a:sym typeface="+mn-ea"/>
              </a:rPr>
              <a:t> Incompatibilities moving from Python 2 to Python 3 example : Absolute/Relative Imports</a:t>
            </a:r>
            <a:r>
              <a:rPr lang="zh-CN" altLang="en-US" sz="1400" b="0" dirty="0">
                <a:solidFill>
                  <a:srgbClr val="FF0000"/>
                </a:solidFill>
                <a:latin typeface="Cambria" panose="02040503050406030204" pitchFamily="18" charset="0"/>
                <a:sym typeface="+mn-ea"/>
              </a:rPr>
              <a:t>）</a:t>
            </a:r>
            <a:endParaRPr lang="en-US" altLang="zh-CN" sz="1400" b="0" dirty="0">
              <a:solidFill>
                <a:srgbClr val="FF0000"/>
              </a:solidFill>
              <a:latin typeface="Cambria" panose="02040503050406030204" pitchFamily="18" charset="0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1400" b="0" dirty="0"/>
              <a:t>8.creation of the documentation the documentation for your code has to be in a format which </a:t>
            </a:r>
            <a:r>
              <a:rPr lang="en-US" altLang="zh-CN" sz="1400" b="0" dirty="0">
                <a:solidFill>
                  <a:srgbClr val="00B0F0"/>
                </a:solidFill>
              </a:rPr>
              <a:t>is very similar </a:t>
            </a:r>
            <a:r>
              <a:rPr lang="en-US" altLang="zh-CN" sz="1400" b="0" dirty="0"/>
              <a:t>to latex.</a:t>
            </a:r>
            <a:endParaRPr lang="en-US" altLang="zh-CN" b="0" dirty="0">
              <a:solidFill>
                <a:srgbClr val="FF0000"/>
              </a:solidFill>
              <a:latin typeface="Cambria" panose="02040503050406030204" charset="0"/>
              <a:ea typeface="宋体" panose="02010600030101010101" pitchFamily="2" charset="-122"/>
              <a:cs typeface="Cambria" panose="02040503050406030204" charset="0"/>
            </a:endParaRPr>
          </a:p>
          <a:p>
            <a:pPr>
              <a:lnSpc>
                <a:spcPct val="150000"/>
              </a:lnSpc>
            </a:pPr>
            <a:endParaRPr lang="en-US" altLang="zh-CN" sz="1400" b="0" dirty="0">
              <a:solidFill>
                <a:srgbClr val="FF0000"/>
              </a:solidFill>
              <a:latin typeface="Cambria" panose="02040503050406030204" pitchFamily="18" charset="0"/>
              <a:ea typeface="Cambria" panose="02040503050406030204" pitchFamily="18" charset="0"/>
              <a:sym typeface="+mn-ea"/>
            </a:endParaRPr>
          </a:p>
          <a:p>
            <a:pPr>
              <a:lnSpc>
                <a:spcPct val="150000"/>
              </a:lnSpc>
            </a:pPr>
            <a:endParaRPr lang="en-US" altLang="zh-CN" sz="1400" b="0" dirty="0">
              <a:solidFill>
                <a:srgbClr val="FF0000"/>
              </a:solidFill>
              <a:latin typeface="Cambria" panose="02040503050406030204" charset="0"/>
              <a:ea typeface="宋体" panose="02010600030101010101" pitchFamily="2" charset="-122"/>
              <a:cs typeface="Cambria" panose="02040503050406030204" charset="0"/>
            </a:endParaRPr>
          </a:p>
          <a:p>
            <a:pPr>
              <a:lnSpc>
                <a:spcPct val="150000"/>
              </a:lnSpc>
            </a:pPr>
            <a:endParaRPr lang="en-US" altLang="zh-CN" sz="1400" b="0" dirty="0">
              <a:solidFill>
                <a:srgbClr val="FF0000"/>
              </a:solidFill>
              <a:latin typeface="Cambria" panose="02040503050406030204" charset="0"/>
              <a:ea typeface="宋体" panose="02010600030101010101" pitchFamily="2" charset="-122"/>
              <a:cs typeface="Cambria" panose="02040503050406030204" charset="0"/>
            </a:endParaRPr>
          </a:p>
          <a:p>
            <a:pPr>
              <a:lnSpc>
                <a:spcPct val="150000"/>
              </a:lnSpc>
            </a:pPr>
            <a:endParaRPr lang="en-US" altLang="zh-CN" sz="1400" b="0" dirty="0">
              <a:solidFill>
                <a:srgbClr val="FF0000"/>
              </a:solidFill>
              <a:latin typeface="Cambria" panose="02040503050406030204" charset="0"/>
              <a:ea typeface="宋体" panose="02010600030101010101" pitchFamily="2" charset="-122"/>
              <a:cs typeface="Cambria" panose="02040503050406030204" charset="0"/>
            </a:endParaRPr>
          </a:p>
          <a:p>
            <a:pPr>
              <a:lnSpc>
                <a:spcPct val="150000"/>
              </a:lnSpc>
            </a:pPr>
            <a:endParaRPr lang="en-US" altLang="zh-CN" sz="1400" b="0" dirty="0">
              <a:solidFill>
                <a:schemeClr val="accent3"/>
              </a:solidFill>
              <a:latin typeface="Cambria" panose="02040503050406030204" charset="0"/>
              <a:ea typeface="宋体" panose="02010600030101010101" pitchFamily="2" charset="-122"/>
              <a:cs typeface="Cambria" panose="02040503050406030204" charset="0"/>
            </a:endParaRPr>
          </a:p>
          <a:p>
            <a:pPr>
              <a:lnSpc>
                <a:spcPct val="150000"/>
              </a:lnSpc>
            </a:pPr>
            <a:endParaRPr lang="en-US" altLang="zh-CN" sz="1400" b="0" dirty="0">
              <a:latin typeface="微软雅黑" panose="020B0503020204020204" pitchFamily="34" charset="-122"/>
              <a:cs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endParaRPr lang="zh-CN" altLang="en-US" sz="1400" b="0" dirty="0">
              <a:latin typeface="微软雅黑" panose="020B0503020204020204" pitchFamily="34" charset="-122"/>
              <a:cs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endParaRPr lang="en-US" altLang="zh-CN" sz="1400" b="0" dirty="0">
              <a:latin typeface="Cambria" panose="02040503050406030204" charset="0"/>
              <a:ea typeface="宋体" panose="02010600030101010101" pitchFamily="2" charset="-122"/>
              <a:cs typeface="Cambria" panose="02040503050406030204" charset="0"/>
            </a:endParaRPr>
          </a:p>
          <a:p>
            <a:pPr indent="0">
              <a:lnSpc>
                <a:spcPct val="150000"/>
              </a:lnSpc>
              <a:buFont typeface="+mj-lt"/>
              <a:buNone/>
            </a:pPr>
            <a:endParaRPr lang="en-US" altLang="zh-CN" sz="1800" b="0" dirty="0">
              <a:latin typeface="微软雅黑" panose="020B0503020204020204" pitchFamily="34" charset="-122"/>
              <a:cs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8404602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ṡľïḑè"/>
          <p:cNvSpPr txBox="1"/>
          <p:nvPr/>
        </p:nvSpPr>
        <p:spPr bwMode="auto">
          <a:xfrm>
            <a:off x="697230" y="518037"/>
            <a:ext cx="8446770" cy="5999480"/>
          </a:xfrm>
          <a:prstGeom prst="rect">
            <a:avLst/>
          </a:prstGeom>
          <a:noFill/>
        </p:spPr>
        <p:txBody>
          <a:bodyPr wrap="square" tIns="0" anchor="t">
            <a:noAutofit/>
          </a:bodyPr>
          <a:lstStyle>
            <a:defPPr>
              <a:defRPr lang="zh-CN"/>
            </a:defPPr>
            <a:lvl1pPr>
              <a:defRPr sz="1600" b="1"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1pPr>
            <a:lvl2pPr marL="742950" indent="-285750">
              <a:defRPr sz="3200" b="1">
                <a:solidFill>
                  <a:srgbClr val="4D4D4D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3200" b="1">
                <a:solidFill>
                  <a:srgbClr val="4D4D4D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3200" b="1">
                <a:solidFill>
                  <a:srgbClr val="4D4D4D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3200" b="1">
                <a:solidFill>
                  <a:srgbClr val="4D4D4D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4D4D4D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4D4D4D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4D4D4D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4D4D4D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indent="0">
              <a:lnSpc>
                <a:spcPct val="150000"/>
              </a:lnSpc>
              <a:buFont typeface="+mj-lt"/>
              <a:buNone/>
            </a:pPr>
            <a:r>
              <a:rPr lang="en-US" altLang="zh-CN" sz="1800" b="0" dirty="0">
                <a:solidFill>
                  <a:srgbClr val="FFC000"/>
                </a:solidFill>
                <a:latin typeface="微软雅黑" panose="020B0503020204020204" pitchFamily="34" charset="-122"/>
                <a:cs typeface="宋体" panose="02010600030101010101" pitchFamily="2" charset="-122"/>
              </a:rPr>
              <a:t>different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b="0" dirty="0"/>
              <a:t>a part of </a:t>
            </a:r>
            <a:r>
              <a:rPr lang="en-US" altLang="zh-CN" b="0" dirty="0" err="1"/>
              <a:t>wordpress</a:t>
            </a:r>
            <a:r>
              <a:rPr lang="en-US" altLang="zh-CN" b="0" dirty="0"/>
              <a:t> that makes it </a:t>
            </a:r>
            <a:r>
              <a:rPr lang="en-US" altLang="zh-CN" b="0" dirty="0">
                <a:solidFill>
                  <a:srgbClr val="00B0F0"/>
                </a:solidFill>
              </a:rPr>
              <a:t>different</a:t>
            </a:r>
            <a:r>
              <a:rPr lang="en-US" altLang="zh-CN" b="0" dirty="0"/>
              <a:t> from most other </a:t>
            </a:r>
            <a:r>
              <a:rPr lang="en-US" altLang="zh-CN" b="0" dirty="0" err="1"/>
              <a:t>cms</a:t>
            </a:r>
            <a:r>
              <a:rPr lang="en-US" altLang="zh-CN" b="0" dirty="0"/>
              <a:t> products is its event driven programming.</a:t>
            </a:r>
          </a:p>
          <a:p>
            <a:pPr>
              <a:lnSpc>
                <a:spcPct val="150000"/>
              </a:lnSpc>
            </a:pPr>
            <a:r>
              <a:rPr lang="en-US" altLang="zh-CN" sz="1800" b="0" dirty="0">
                <a:latin typeface="微软雅黑" panose="020B0503020204020204" pitchFamily="34" charset="-122"/>
                <a:cs typeface="宋体" panose="02010600030101010101" pitchFamily="2" charset="-122"/>
              </a:rPr>
              <a:t>2.</a:t>
            </a:r>
            <a:r>
              <a:rPr lang="en-US" altLang="zh-CN" b="0" dirty="0"/>
              <a:t> the mechanics </a:t>
            </a:r>
            <a:r>
              <a:rPr lang="en-US" altLang="zh-CN" b="0" dirty="0">
                <a:solidFill>
                  <a:srgbClr val="00B0F0"/>
                </a:solidFill>
              </a:rPr>
              <a:t>are different in </a:t>
            </a:r>
            <a:r>
              <a:rPr lang="en-US" altLang="zh-CN" b="0" dirty="0"/>
              <a:t>python 2 vs python 3 but the concept is the same in that you can take the output that would have gone to the screen and send it to a file instead.</a:t>
            </a:r>
          </a:p>
          <a:p>
            <a:pPr indent="0">
              <a:lnSpc>
                <a:spcPct val="150000"/>
              </a:lnSpc>
              <a:buFont typeface="+mj-lt"/>
              <a:buNone/>
            </a:pPr>
            <a:r>
              <a:rPr lang="en-US" altLang="zh-CN" sz="1800" b="0" dirty="0">
                <a:latin typeface="微软雅黑" panose="020B0503020204020204" pitchFamily="34" charset="-122"/>
                <a:cs typeface="宋体" panose="02010600030101010101" pitchFamily="2" charset="-122"/>
              </a:rPr>
              <a:t>3.generally both type and value need to match so the int 12 is </a:t>
            </a:r>
            <a:r>
              <a:rPr lang="en-US" altLang="zh-CN" sz="1800" b="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cs typeface="宋体" panose="02010600030101010101" pitchFamily="2" charset="-122"/>
              </a:rPr>
              <a:t>not the same</a:t>
            </a:r>
            <a:r>
              <a:rPr lang="en-US" altLang="zh-CN" sz="1800" b="0" dirty="0">
                <a:latin typeface="微软雅黑" panose="020B0503020204020204" pitchFamily="34" charset="-122"/>
                <a:cs typeface="宋体" panose="02010600030101010101" pitchFamily="2" charset="-122"/>
              </a:rPr>
              <a:t> as the string 12.</a:t>
            </a:r>
          </a:p>
          <a:p>
            <a:pPr indent="0">
              <a:lnSpc>
                <a:spcPct val="150000"/>
              </a:lnSpc>
              <a:buFont typeface="+mj-lt"/>
              <a:buNone/>
            </a:pPr>
            <a:r>
              <a:rPr lang="en-US" altLang="zh-CN" sz="1800" b="0" dirty="0">
                <a:latin typeface="微软雅黑" panose="020B0503020204020204" pitchFamily="34" charset="-122"/>
                <a:cs typeface="宋体" panose="02010600030101010101" pitchFamily="2" charset="-122"/>
              </a:rPr>
              <a:t>4.</a:t>
            </a:r>
            <a:r>
              <a:rPr lang="en-US" altLang="zh-CN" b="0" dirty="0"/>
              <a:t> comparing dates using a </a:t>
            </a:r>
            <a:r>
              <a:rPr lang="en-US" altLang="zh-CN" b="0" dirty="0" err="1"/>
              <a:t>localdate</a:t>
            </a:r>
            <a:r>
              <a:rPr lang="en-US" altLang="zh-CN" b="0" dirty="0"/>
              <a:t> </a:t>
            </a:r>
            <a:r>
              <a:rPr lang="en-US" altLang="zh-CN" b="0" dirty="0">
                <a:solidFill>
                  <a:srgbClr val="00B0F0"/>
                </a:solidFill>
              </a:rPr>
              <a:t>is different from </a:t>
            </a:r>
            <a:r>
              <a:rPr lang="en-US" altLang="zh-CN" b="0" dirty="0"/>
              <a:t>using </a:t>
            </a:r>
            <a:r>
              <a:rPr lang="en-US" altLang="zh-CN" b="0" dirty="0" err="1"/>
              <a:t>chronolocaldate</a:t>
            </a:r>
            <a:r>
              <a:rPr lang="en-US" altLang="zh-CN" b="0" dirty="0"/>
              <a:t> because the chronology or calendar system are not taken in account the first one</a:t>
            </a:r>
            <a:endParaRPr lang="en-US" altLang="zh-CN" sz="1800" b="0" dirty="0">
              <a:latin typeface="微软雅黑" panose="020B0503020204020204" pitchFamily="34" charset="-122"/>
              <a:cs typeface="宋体" panose="02010600030101010101" pitchFamily="2" charset="-122"/>
            </a:endParaRPr>
          </a:p>
          <a:p>
            <a:pPr indent="0">
              <a:lnSpc>
                <a:spcPct val="150000"/>
              </a:lnSpc>
              <a:buFont typeface="+mj-lt"/>
              <a:buNone/>
            </a:pPr>
            <a:r>
              <a:rPr lang="en-US" altLang="zh-CN" sz="2000" b="0" dirty="0" err="1">
                <a:solidFill>
                  <a:srgbClr val="FF0000"/>
                </a:solidFill>
                <a:latin typeface="Cambria" panose="02040503050406030204" charset="0"/>
                <a:ea typeface="宋体" panose="02010600030101010101" pitchFamily="2" charset="-122"/>
                <a:cs typeface="Cambria" panose="02040503050406030204" charset="0"/>
              </a:rPr>
              <a:t>Pattren</a:t>
            </a:r>
            <a:r>
              <a:rPr lang="en-US" altLang="zh-CN" sz="2000" b="0" dirty="0">
                <a:solidFill>
                  <a:srgbClr val="FF0000"/>
                </a:solidFill>
                <a:latin typeface="Cambria" panose="02040503050406030204" charset="0"/>
                <a:ea typeface="宋体" panose="02010600030101010101" pitchFamily="2" charset="-122"/>
                <a:cs typeface="Cambria" panose="02040503050406030204" charset="0"/>
              </a:rPr>
              <a:t>:</a:t>
            </a:r>
            <a:r>
              <a:rPr lang="en-US" altLang="zh-CN" sz="1800" b="0" dirty="0">
                <a:solidFill>
                  <a:srgbClr val="FF0000"/>
                </a:solidFill>
              </a:rPr>
              <a:t> </a:t>
            </a:r>
            <a:r>
              <a:rPr lang="en-US" altLang="zh-CN" b="0" dirty="0" err="1">
                <a:solidFill>
                  <a:srgbClr val="FF0000"/>
                </a:solidFill>
              </a:rPr>
              <a:t>different</a:t>
            </a:r>
            <a:r>
              <a:rPr lang="en-US" altLang="zh-CN" sz="1800" b="0" dirty="0" err="1">
                <a:solidFill>
                  <a:srgbClr val="FF0000"/>
                </a:solidFill>
              </a:rPr>
              <a:t>;</a:t>
            </a:r>
            <a:r>
              <a:rPr lang="en-US" altLang="zh-CN" b="0" dirty="0" err="1">
                <a:solidFill>
                  <a:srgbClr val="FF0000"/>
                </a:solidFill>
              </a:rPr>
              <a:t>unlike</a:t>
            </a:r>
            <a:r>
              <a:rPr lang="en-US" altLang="zh-CN" sz="1800" dirty="0" err="1">
                <a:solidFill>
                  <a:srgbClr val="FF0000"/>
                </a:solidFill>
              </a:rPr>
              <a:t>;</a:t>
            </a:r>
            <a:r>
              <a:rPr lang="en-US" altLang="zh-CN" b="0" dirty="0" err="1">
                <a:solidFill>
                  <a:srgbClr val="FF0000"/>
                </a:solidFill>
              </a:rPr>
              <a:t>Distinct</a:t>
            </a:r>
            <a:r>
              <a:rPr lang="en-US" altLang="zh-CN" b="0" dirty="0">
                <a:solidFill>
                  <a:srgbClr val="FF0000"/>
                </a:solidFill>
              </a:rPr>
              <a:t> </a:t>
            </a:r>
            <a:r>
              <a:rPr lang="en-US" altLang="zh-CN" sz="1800" dirty="0">
                <a:solidFill>
                  <a:srgbClr val="FF0000"/>
                </a:solidFill>
              </a:rPr>
              <a:t>;</a:t>
            </a:r>
            <a:r>
              <a:rPr lang="en-US" altLang="zh-CN" b="0" dirty="0" err="1">
                <a:solidFill>
                  <a:srgbClr val="FF0000"/>
                </a:solidFill>
              </a:rPr>
              <a:t>distinct;not</a:t>
            </a:r>
            <a:r>
              <a:rPr lang="zh-CN" altLang="en-US" b="0" dirty="0">
                <a:solidFill>
                  <a:srgbClr val="FF0000"/>
                </a:solidFill>
              </a:rPr>
              <a:t> </a:t>
            </a:r>
            <a:r>
              <a:rPr lang="en-US" altLang="zh-CN" b="0" dirty="0" err="1">
                <a:solidFill>
                  <a:srgbClr val="FF0000"/>
                </a:solidFill>
              </a:rPr>
              <a:t>like;not</a:t>
            </a:r>
            <a:r>
              <a:rPr lang="zh-CN" altLang="en-US" b="0" dirty="0">
                <a:solidFill>
                  <a:srgbClr val="FF0000"/>
                </a:solidFill>
              </a:rPr>
              <a:t> </a:t>
            </a:r>
            <a:r>
              <a:rPr lang="en-US" altLang="zh-CN" b="0" dirty="0">
                <a:solidFill>
                  <a:srgbClr val="FF0000"/>
                </a:solidFill>
              </a:rPr>
              <a:t>the same; differ</a:t>
            </a:r>
            <a:r>
              <a:rPr lang="zh-CN" altLang="en-US" b="0" dirty="0">
                <a:solidFill>
                  <a:srgbClr val="FF0000"/>
                </a:solidFill>
              </a:rPr>
              <a:t>；</a:t>
            </a:r>
            <a:r>
              <a:rPr lang="en-US" altLang="zh-CN" b="0" dirty="0">
                <a:solidFill>
                  <a:srgbClr val="FF0000"/>
                </a:solidFill>
              </a:rPr>
              <a:t>difference</a:t>
            </a:r>
            <a:r>
              <a:rPr lang="zh-CN" altLang="en-US" b="0" dirty="0">
                <a:solidFill>
                  <a:srgbClr val="FF0000"/>
                </a:solidFill>
              </a:rPr>
              <a:t>；</a:t>
            </a:r>
            <a:r>
              <a:rPr lang="en-US" altLang="zh-CN" b="0" dirty="0">
                <a:solidFill>
                  <a:srgbClr val="FF0000"/>
                </a:solidFill>
              </a:rPr>
              <a:t>Discrepancy</a:t>
            </a:r>
            <a:r>
              <a:rPr lang="zh-CN" altLang="en-US" b="0" dirty="0">
                <a:solidFill>
                  <a:srgbClr val="FF0000"/>
                </a:solidFill>
              </a:rPr>
              <a:t>；</a:t>
            </a:r>
            <a:r>
              <a:rPr lang="en-US" altLang="zh-CN" b="0" dirty="0">
                <a:solidFill>
                  <a:srgbClr val="FF0000"/>
                </a:solidFill>
              </a:rPr>
              <a:t>disparity</a:t>
            </a:r>
            <a:r>
              <a:rPr lang="zh-CN" altLang="en-US" b="0" dirty="0">
                <a:solidFill>
                  <a:srgbClr val="FF0000"/>
                </a:solidFill>
              </a:rPr>
              <a:t>；</a:t>
            </a:r>
            <a:r>
              <a:rPr lang="en-US" altLang="zh-CN" b="0" dirty="0">
                <a:solidFill>
                  <a:srgbClr val="FF0000"/>
                </a:solidFill>
              </a:rPr>
              <a:t>Inconformity</a:t>
            </a:r>
            <a:r>
              <a:rPr lang="zh-CN" altLang="en-US" b="0" dirty="0">
                <a:solidFill>
                  <a:srgbClr val="FF0000"/>
                </a:solidFill>
              </a:rPr>
              <a:t>；</a:t>
            </a:r>
            <a:r>
              <a:rPr lang="en-US" altLang="zh-CN" b="0" dirty="0">
                <a:solidFill>
                  <a:srgbClr val="FF0000"/>
                </a:solidFill>
              </a:rPr>
              <a:t>discord</a:t>
            </a:r>
            <a:r>
              <a:rPr lang="zh-CN" altLang="en-US" b="0" dirty="0">
                <a:solidFill>
                  <a:srgbClr val="FF0000"/>
                </a:solidFill>
              </a:rPr>
              <a:t>；</a:t>
            </a:r>
            <a:r>
              <a:rPr lang="en-US" altLang="zh-CN" b="0" dirty="0">
                <a:solidFill>
                  <a:srgbClr val="FF0000"/>
                </a:solidFill>
              </a:rPr>
              <a:t>Inconsistent;</a:t>
            </a:r>
            <a:endParaRPr lang="zh-CN" altLang="en-US" sz="2000" b="0" dirty="0">
              <a:solidFill>
                <a:srgbClr val="FF0000"/>
              </a:solidFill>
              <a:latin typeface="Cambria" panose="02040503050406030204" charset="0"/>
              <a:ea typeface="宋体" panose="02010600030101010101" pitchFamily="2" charset="-122"/>
              <a:cs typeface="Cambria" panose="0204050305040603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16660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 sz="2400" dirty="0"/>
              <a:t>1</a:t>
            </a:r>
            <a:endParaRPr lang="zh-CN" altLang="en-US" sz="2400" dirty="0"/>
          </a:p>
        </p:txBody>
      </p:sp>
      <p:sp>
        <p:nvSpPr>
          <p:cNvPr id="9" name="标题 7">
            <a:extLst>
              <a:ext uri="{FF2B5EF4-FFF2-40B4-BE49-F238E27FC236}">
                <a16:creationId xmlns:a16="http://schemas.microsoft.com/office/drawing/2014/main" id="{1A74A00B-E439-45E5-A93E-294AA06FF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444" y="4"/>
            <a:ext cx="8137922" cy="1028699"/>
          </a:xfrm>
        </p:spPr>
        <p:txBody>
          <a:bodyPr/>
          <a:lstStyle/>
          <a:p>
            <a:r>
              <a:rPr lang="en-US" altLang="zh-CN" dirty="0"/>
              <a:t>python is a widely used programming language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72BC910-0554-4963-A7E0-749A97B5ED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1393" y="1100831"/>
            <a:ext cx="6744739" cy="5757169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FA1760FF-2A04-4B55-9A57-08C13D8347FB}"/>
              </a:ext>
            </a:extLst>
          </p:cNvPr>
          <p:cNvSpPr txBox="1"/>
          <p:nvPr/>
        </p:nvSpPr>
        <p:spPr>
          <a:xfrm>
            <a:off x="656948" y="1145219"/>
            <a:ext cx="41369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Sort</a:t>
            </a:r>
            <a:r>
              <a:rPr lang="zh-CN" altLang="en-US" dirty="0"/>
              <a:t>：</a:t>
            </a:r>
          </a:p>
        </p:txBody>
      </p:sp>
    </p:spTree>
    <p:extLst>
      <p:ext uri="{BB962C8B-B14F-4D97-AF65-F5344CB8AC3E}">
        <p14:creationId xmlns:p14="http://schemas.microsoft.com/office/powerpoint/2010/main" val="15255144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 sz="2400" dirty="0"/>
              <a:t>1</a:t>
            </a:r>
            <a:endParaRPr lang="zh-CN" altLang="en-US" sz="2400" dirty="0"/>
          </a:p>
        </p:txBody>
      </p:sp>
      <p:sp>
        <p:nvSpPr>
          <p:cNvPr id="9" name="标题 7">
            <a:extLst>
              <a:ext uri="{FF2B5EF4-FFF2-40B4-BE49-F238E27FC236}">
                <a16:creationId xmlns:a16="http://schemas.microsoft.com/office/drawing/2014/main" id="{1A74A00B-E439-45E5-A93E-294AA06FF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444" y="4"/>
            <a:ext cx="8137922" cy="1028699"/>
          </a:xfrm>
        </p:spPr>
        <p:txBody>
          <a:bodyPr/>
          <a:lstStyle/>
          <a:p>
            <a:r>
              <a:rPr lang="en-US" altLang="zh-CN" dirty="0"/>
              <a:t>python is a widely used programming language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E733EF4-D22E-4FE0-888E-45D3E7384C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6955" y="1140832"/>
            <a:ext cx="6210090" cy="5610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20672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OPIC_ID" val="2869567"/>
  <p:tag name="KSO_WM_TEMPLATE_OUTLINE_ID" val="15"/>
  <p:tag name="KSO_WM_TEMPLATE_SCENE_ID" val="1"/>
  <p:tag name="KSO_WM_TEMPLATE_JOB_ID" val="2"/>
  <p:tag name="KSO_WM_TEMPLATE_TOPIC_DEFAULT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6S0wzOvQ8a50SA42PUNRg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1Smkff3fSzGMOuItfjj3Fw"/>
</p:tagLst>
</file>

<file path=ppt/theme/theme1.xml><?xml version="1.0" encoding="utf-8"?>
<a:theme xmlns:a="http://schemas.openxmlformats.org/drawingml/2006/main" name="主题5">
  <a:themeElements>
    <a:clrScheme name="房利美">
      <a:dk1>
        <a:srgbClr val="000000"/>
      </a:dk1>
      <a:lt1>
        <a:srgbClr val="FFFFFF"/>
      </a:lt1>
      <a:dk2>
        <a:srgbClr val="768394"/>
      </a:dk2>
      <a:lt2>
        <a:srgbClr val="F0F0F0"/>
      </a:lt2>
      <a:accent1>
        <a:srgbClr val="3CBBE7"/>
      </a:accent1>
      <a:accent2>
        <a:srgbClr val="91D8F2"/>
      </a:accent2>
      <a:accent3>
        <a:srgbClr val="FF83A8"/>
      </a:accent3>
      <a:accent4>
        <a:srgbClr val="FFBFBE"/>
      </a:accent4>
      <a:accent5>
        <a:srgbClr val="707070"/>
      </a:accent5>
      <a:accent6>
        <a:srgbClr val="545454"/>
      </a:accent6>
      <a:hlink>
        <a:srgbClr val="4276AA"/>
      </a:hlink>
      <a:folHlink>
        <a:srgbClr val="BFBFBF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房利美">
    <a:dk1>
      <a:srgbClr val="000000"/>
    </a:dk1>
    <a:lt1>
      <a:srgbClr val="FFFFFF"/>
    </a:lt1>
    <a:dk2>
      <a:srgbClr val="768394"/>
    </a:dk2>
    <a:lt2>
      <a:srgbClr val="F0F0F0"/>
    </a:lt2>
    <a:accent1>
      <a:srgbClr val="3CBBE7"/>
    </a:accent1>
    <a:accent2>
      <a:srgbClr val="91D8F2"/>
    </a:accent2>
    <a:accent3>
      <a:srgbClr val="FF83A8"/>
    </a:accent3>
    <a:accent4>
      <a:srgbClr val="FFBFBE"/>
    </a:accent4>
    <a:accent5>
      <a:srgbClr val="707070"/>
    </a:accent5>
    <a:accent6>
      <a:srgbClr val="545454"/>
    </a:accent6>
    <a:hlink>
      <a:srgbClr val="4276AA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iSlide</Template>
  <TotalTime>994</TotalTime>
  <Words>3589</Words>
  <Application>Microsoft Office PowerPoint</Application>
  <PresentationFormat>全屏显示(4:3)</PresentationFormat>
  <Paragraphs>337</Paragraphs>
  <Slides>71</Slides>
  <Notes>59</Notes>
  <HiddenSlides>0</HiddenSlides>
  <MMClips>0</MMClips>
  <ScaleCrop>false</ScaleCrop>
  <HeadingPairs>
    <vt:vector size="8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71</vt:i4>
      </vt:variant>
    </vt:vector>
  </HeadingPairs>
  <TitlesOfParts>
    <vt:vector size="78" baseType="lpstr">
      <vt:lpstr>宋体</vt:lpstr>
      <vt:lpstr>微软雅黑</vt:lpstr>
      <vt:lpstr>Arial</vt:lpstr>
      <vt:lpstr>Calibri</vt:lpstr>
      <vt:lpstr>Cambria</vt:lpstr>
      <vt:lpstr>主题5</vt:lpstr>
      <vt:lpstr>think-cell Slide</vt:lpstr>
      <vt:lpstr>工作汇报</vt:lpstr>
      <vt:lpstr>python is a widely used programming language</vt:lpstr>
      <vt:lpstr>python is a widely used programming language</vt:lpstr>
      <vt:lpstr>python is a widely used programming language</vt:lpstr>
      <vt:lpstr>python is a widely used programming language</vt:lpstr>
      <vt:lpstr>python is a widely used programming language</vt:lpstr>
      <vt:lpstr>python is a widely used programming language</vt:lpstr>
      <vt:lpstr>python is a widely used programming language</vt:lpstr>
      <vt:lpstr>python is a widely used programming language</vt:lpstr>
      <vt:lpstr>it is high-level python automates low-level operations such as memory management</vt:lpstr>
      <vt:lpstr>it is high-level python automates low-level operations such as memory management</vt:lpstr>
      <vt:lpstr>it is high-level python automates low-level operations such as memory management</vt:lpstr>
      <vt:lpstr>it is high-level python automates low-level operations such as memory management</vt:lpstr>
      <vt:lpstr>it is high-level python automates low-level operations such as memory management</vt:lpstr>
      <vt:lpstr>it is high-level python automates low-level operations such as memory management</vt:lpstr>
      <vt:lpstr>it is high-level python automates low-level operations such as memory management</vt:lpstr>
      <vt:lpstr>python 2.x is the legacy version although it still sees widespread use</vt:lpstr>
      <vt:lpstr>python 2.x is the legacy version although it still sees widespread use</vt:lpstr>
      <vt:lpstr>python 2.x is the legacy version although it still sees widespread use</vt:lpstr>
      <vt:lpstr>python 2.x is the legacy version although it still sees widespread use</vt:lpstr>
      <vt:lpstr>python 2.x is the legacy version although it still sees widespread use</vt:lpstr>
      <vt:lpstr>python 2.x is the legacy version although it still sees widespread use</vt:lpstr>
      <vt:lpstr>python 2.x is the legacy version although it still sees widespread use</vt:lpstr>
      <vt:lpstr>if an iterator does all the heavy lifting an empty for loop to just run the iterator can be useful</vt:lpstr>
      <vt:lpstr>if an iterator does all the heavy lifting an empty for loop to just run the iterator can be useful</vt:lpstr>
      <vt:lpstr>if an iterator does all the heavy lifting an empty for loop to just run the iterator can be useful</vt:lpstr>
      <vt:lpstr>if an iterator does all the heavy lifting an empty for loop to just run the iterator can be useful</vt:lpstr>
      <vt:lpstr>if an iterator does all the heavy lifting an empty for loop to just run the iterator can be useful</vt:lpstr>
      <vt:lpstr>if an iterator does all the heavy lifting an empty for loop to just run the iterator can be useful</vt:lpstr>
      <vt:lpstr>if an iterator does all the heavy lifting an empty for loop to just run the iterator can be useful</vt:lpstr>
      <vt:lpstr>python provides both builtin methods and external libraries for creating modifying parsing and manipulating dates and times</vt:lpstr>
      <vt:lpstr>python provides both builtin methods and external libraries for creating modifying parsing and manipulating dates and times</vt:lpstr>
      <vt:lpstr>python provides both builtin methods and external libraries for creating modifying parsing and manipulating dates and times</vt:lpstr>
      <vt:lpstr>python provides both builtin methods and external libraries for creating modifying parsing and manipulating dates and times</vt:lpstr>
      <vt:lpstr>python provides both builtin methods and external libraries for creating modifying parsing and manipulating dates and times</vt:lpstr>
      <vt:lpstr>python provides both builtin methods and external libraries for creating modifying parsing and manipulating dates and times</vt:lpstr>
      <vt:lpstr>python provides both builtin methods and external libraries for creating modifying parsing and manipulating dates and times</vt:lpstr>
      <vt:lpstr>list is a particular type of iterable but it is not the only one that exists in python</vt:lpstr>
      <vt:lpstr>list is a particular type of iterable but it is not the only one that exists in python</vt:lpstr>
      <vt:lpstr>list is a particular type of iterable but it is not the only one that exists in python</vt:lpstr>
      <vt:lpstr>list is a particular type of iterable but it is not the only one that exists in python</vt:lpstr>
      <vt:lpstr>list is a particular type of iterable but it is not the only one that exists in python</vt:lpstr>
      <vt:lpstr>list is a particular type of iterable but it is not the only one that exists in python</vt:lpstr>
      <vt:lpstr>list is a particular type of iterable but it is not the only one that exists in python</vt:lpstr>
      <vt:lpstr>sometimes it will be better to use set tuple or dictionary list is the name given in python to dynamic arrays similar to from c++ or java</vt:lpstr>
      <vt:lpstr>sometimes it will be better to use set tuple or dictionary list is the name given in python to dynamic arrays similar to from c++ or java</vt:lpstr>
      <vt:lpstr>sometimes it will be better to use set tuple or dictionary list is the name given in python to dynamic arrays similar to from c++ or java</vt:lpstr>
      <vt:lpstr>sometimes it will be better to use set tuple or dictionary list is the name given in python to dynamic arrays similar to from c++ or java</vt:lpstr>
      <vt:lpstr>sometimes it will be better to use set tuple or dictionary list is the name given in python to dynamic arrays similar to from c++ or java</vt:lpstr>
      <vt:lpstr>sometimes it will be better to use set tuple or dictionary list is the name given in python to dynamic arrays similar to from c++ or java</vt:lpstr>
      <vt:lpstr>sometimes it will be better to use set tuple or dictionary list is the name given in python to dynamic arrays similar to from c++ or java</vt:lpstr>
      <vt:lpstr> python 3 receives new development and new features</vt:lpstr>
      <vt:lpstr> python 3 receives new development and new features</vt:lpstr>
      <vt:lpstr> python 3 receives new development and new features</vt:lpstr>
      <vt:lpstr> python 3 receives new development and new features</vt:lpstr>
      <vt:lpstr> python 3 receives new development and new features</vt:lpstr>
      <vt:lpstr> python 3 receives new development and new features</vt:lpstr>
      <vt:lpstr> python 3 receives new development and new features</vt:lpstr>
      <vt:lpstr> python 3 receives new development and new features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Q&amp;A</vt:lpstr>
      <vt:lpstr>PowerPoint 演示文稿</vt:lpstr>
      <vt:lpstr>PowerPoint 演示文稿</vt:lpstr>
    </vt:vector>
  </TitlesOfParts>
  <Manager>iSlide</Manager>
  <Company>iSlide</Company>
  <LinksUpToDate>false</LinksUpToDate>
  <SharedDoc>false</SharedDoc>
  <HyperlinkBase>https://www.islide.cc</HyperlinkBase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iSlide</dc:creator>
  <cp:lastModifiedBy> </cp:lastModifiedBy>
  <cp:revision>244</cp:revision>
  <cp:lastPrinted>2018-06-07T16:00:00Z</cp:lastPrinted>
  <dcterms:created xsi:type="dcterms:W3CDTF">2018-06-07T16:00:00Z</dcterms:created>
  <dcterms:modified xsi:type="dcterms:W3CDTF">2018-11-14T07:42:45Z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Slide.Theme">
    <vt:lpwstr>48706f29-9ca0-418e-876d-de7b156ca083</vt:lpwstr>
  </property>
  <property fmtid="{D5CDD505-2E9C-101B-9397-08002B2CF9AE}" pid="3" name="KSOProductBuildVer">
    <vt:lpwstr>2052-10.1.0.7520</vt:lpwstr>
  </property>
  <property fmtid="{D5CDD505-2E9C-101B-9397-08002B2CF9AE}" pid="4" name="KSORubyTemplateID">
    <vt:lpwstr>2</vt:lpwstr>
  </property>
</Properties>
</file>